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B8C1DD4-7C01-4F5A-8BFF-DA7C13D206F5}" type="datetimeFigureOut">
              <a:rPr lang="tr-TR" smtClean="0"/>
              <a:t>15.07.2024</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1357896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B8C1DD4-7C01-4F5A-8BFF-DA7C13D206F5}" type="datetimeFigureOut">
              <a:rPr lang="tr-TR" smtClean="0"/>
              <a:t>15.07.2024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4196841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B8C1DD4-7C01-4F5A-8BFF-DA7C13D206F5}" type="datetimeFigureOut">
              <a:rPr lang="tr-TR" smtClean="0"/>
              <a:t>15.07.2024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D72F06-FE31-475A-AD0F-FF3B1E054B0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9649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B8C1DD4-7C01-4F5A-8BFF-DA7C13D206F5}" type="datetimeFigureOut">
              <a:rPr lang="tr-TR" smtClean="0"/>
              <a:t>15.07.2024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3321734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B8C1DD4-7C01-4F5A-8BFF-DA7C13D206F5}" type="datetimeFigureOut">
              <a:rPr lang="tr-TR" smtClean="0"/>
              <a:t>15.07.2024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72F06-FE31-475A-AD0F-FF3B1E054B0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1738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B8C1DD4-7C01-4F5A-8BFF-DA7C13D206F5}" type="datetimeFigureOut">
              <a:rPr lang="tr-TR" smtClean="0"/>
              <a:t>15.07.2024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2079650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B8C1DD4-7C01-4F5A-8BFF-DA7C13D206F5}" type="datetimeFigureOut">
              <a:rPr lang="tr-TR" smtClean="0"/>
              <a:t>15.07.2024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1393408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B8C1DD4-7C01-4F5A-8BFF-DA7C13D206F5}" type="datetimeFigureOut">
              <a:rPr lang="tr-TR" smtClean="0"/>
              <a:t>15.07.2024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2477664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B8C1DD4-7C01-4F5A-8BFF-DA7C13D206F5}" type="datetimeFigureOut">
              <a:rPr lang="tr-TR" smtClean="0"/>
              <a:t>15.07.2024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159136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B8C1DD4-7C01-4F5A-8BFF-DA7C13D206F5}" type="datetimeFigureOut">
              <a:rPr lang="tr-TR" smtClean="0"/>
              <a:t>15.07.2024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81430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B8C1DD4-7C01-4F5A-8BFF-DA7C13D206F5}" type="datetimeFigureOut">
              <a:rPr lang="tr-TR" smtClean="0"/>
              <a:t>15.07.2024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2352665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B8C1DD4-7C01-4F5A-8BFF-DA7C13D206F5}" type="datetimeFigureOut">
              <a:rPr lang="tr-TR" smtClean="0"/>
              <a:t>15.07.2024</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2815444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B8C1DD4-7C01-4F5A-8BFF-DA7C13D206F5}" type="datetimeFigureOut">
              <a:rPr lang="tr-TR" smtClean="0"/>
              <a:t>15.07.2024</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295200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C1DD4-7C01-4F5A-8BFF-DA7C13D206F5}" type="datetimeFigureOut">
              <a:rPr lang="tr-TR" smtClean="0"/>
              <a:t>15.07.2024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428650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B8C1DD4-7C01-4F5A-8BFF-DA7C13D206F5}" type="datetimeFigureOut">
              <a:rPr lang="tr-TR" smtClean="0"/>
              <a:t>15.07.2024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739916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B8C1DD4-7C01-4F5A-8BFF-DA7C13D206F5}" type="datetimeFigureOut">
              <a:rPr lang="tr-TR" smtClean="0"/>
              <a:t>15.07.2024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72F06-FE31-475A-AD0F-FF3B1E054B01}" type="slidenum">
              <a:rPr lang="tr-TR" smtClean="0"/>
              <a:t>‹#›</a:t>
            </a:fld>
            <a:endParaRPr lang="tr-TR"/>
          </a:p>
        </p:txBody>
      </p:sp>
    </p:spTree>
    <p:extLst>
      <p:ext uri="{BB962C8B-B14F-4D97-AF65-F5344CB8AC3E}">
        <p14:creationId xmlns:p14="http://schemas.microsoft.com/office/powerpoint/2010/main" val="1177801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B8C1DD4-7C01-4F5A-8BFF-DA7C13D206F5}" type="datetimeFigureOut">
              <a:rPr lang="tr-TR" smtClean="0"/>
              <a:t>15.07.2024</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CD72F06-FE31-475A-AD0F-FF3B1E054B01}" type="slidenum">
              <a:rPr lang="tr-TR" smtClean="0"/>
              <a:t>‹#›</a:t>
            </a:fld>
            <a:endParaRPr lang="tr-TR"/>
          </a:p>
        </p:txBody>
      </p:sp>
    </p:spTree>
    <p:extLst>
      <p:ext uri="{BB962C8B-B14F-4D97-AF65-F5344CB8AC3E}">
        <p14:creationId xmlns:p14="http://schemas.microsoft.com/office/powerpoint/2010/main" val="297771047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b="1" dirty="0" smtClean="0"/>
              <a:t>LUVI </a:t>
            </a:r>
            <a:r>
              <a:rPr lang="tr-TR" b="1" dirty="0"/>
              <a:t>CAVE HOTEL </a:t>
            </a:r>
            <a:r>
              <a:rPr lang="tr-TR" b="1" dirty="0" smtClean="0"/>
              <a:t>SUSTAINABILITY REPORT</a:t>
            </a:r>
            <a:endParaRPr lang="tr-TR" b="1" dirty="0"/>
          </a:p>
        </p:txBody>
      </p:sp>
      <p:sp>
        <p:nvSpPr>
          <p:cNvPr id="3" name="Alt Başlık 2"/>
          <p:cNvSpPr>
            <a:spLocks noGrp="1"/>
          </p:cNvSpPr>
          <p:nvPr>
            <p:ph type="subTitle" idx="1"/>
          </p:nvPr>
        </p:nvSpPr>
        <p:spPr/>
        <p:txBody>
          <a:bodyPr/>
          <a:lstStyle/>
          <a:p>
            <a:r>
              <a:rPr lang="tr-TR" dirty="0"/>
              <a:t> </a:t>
            </a:r>
            <a:r>
              <a:rPr lang="tr-TR" b="1" dirty="0" smtClean="0"/>
              <a:t>2022 - 2023</a:t>
            </a:r>
            <a:endParaRPr lang="tr-TR" b="1" dirty="0"/>
          </a:p>
        </p:txBody>
      </p:sp>
      <p:sp>
        <p:nvSpPr>
          <p:cNvPr id="4" name="Unvan 1"/>
          <p:cNvSpPr txBox="1">
            <a:spLocks/>
          </p:cNvSpPr>
          <p:nvPr/>
        </p:nvSpPr>
        <p:spPr>
          <a:xfrm>
            <a:off x="1524000" y="1948728"/>
            <a:ext cx="9144000" cy="2387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dirty="0"/>
          </a:p>
        </p:txBody>
      </p:sp>
      <p:sp>
        <p:nvSpPr>
          <p:cNvPr id="5" name="Alt Başlık 2"/>
          <p:cNvSpPr txBox="1">
            <a:spLocks/>
          </p:cNvSpPr>
          <p:nvPr/>
        </p:nvSpPr>
        <p:spPr>
          <a:xfrm>
            <a:off x="1524000" y="4336328"/>
            <a:ext cx="9144000" cy="166268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sz="3200"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1774" y="0"/>
            <a:ext cx="2120226" cy="2516777"/>
          </a:xfrm>
          <a:prstGeom prst="rect">
            <a:avLst/>
          </a:prstGeom>
        </p:spPr>
      </p:pic>
    </p:spTree>
    <p:extLst>
      <p:ext uri="{BB962C8B-B14F-4D97-AF65-F5344CB8AC3E}">
        <p14:creationId xmlns:p14="http://schemas.microsoft.com/office/powerpoint/2010/main" val="429170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sz="3200" b="1" dirty="0"/>
              <a:t>OUR SUSTAINABLE MANAGEMENT PRACTICES</a:t>
            </a:r>
            <a:endParaRPr lang="tr-TR" sz="3200" dirty="0"/>
          </a:p>
        </p:txBody>
      </p:sp>
      <p:sp>
        <p:nvSpPr>
          <p:cNvPr id="5" name="İçerik Yer Tutucusu 4"/>
          <p:cNvSpPr>
            <a:spLocks noGrp="1"/>
          </p:cNvSpPr>
          <p:nvPr>
            <p:ph sz="half" idx="1"/>
          </p:nvPr>
        </p:nvSpPr>
        <p:spPr/>
        <p:txBody>
          <a:bodyPr>
            <a:normAutofit fontScale="25000" lnSpcReduction="20000"/>
          </a:bodyPr>
          <a:lstStyle/>
          <a:p>
            <a:pPr marL="0" indent="0">
              <a:buNone/>
            </a:pPr>
            <a:r>
              <a:rPr lang="en-US" sz="4200" b="1" dirty="0"/>
              <a:t>SUSTAINABILITY IN </a:t>
            </a:r>
            <a:r>
              <a:rPr lang="en-US" sz="4200" b="1" dirty="0" smtClean="0"/>
              <a:t>PURCHASING</a:t>
            </a:r>
            <a:endParaRPr lang="tr-TR" sz="4200" b="1" dirty="0" smtClean="0"/>
          </a:p>
          <a:p>
            <a:r>
              <a:rPr lang="en-GB" sz="4200" b="1" dirty="0" smtClean="0"/>
              <a:t>1. Locally made manufactured goods are purchased instead of imported products except in cases where the latter is mandatory for our business, </a:t>
            </a:r>
          </a:p>
          <a:p>
            <a:r>
              <a:rPr lang="en-GB" sz="4200" b="1" dirty="0" smtClean="0"/>
              <a:t>2. Local companies are preferred to multinational companies when purchasing services at non-essential points.</a:t>
            </a:r>
          </a:p>
          <a:p>
            <a:r>
              <a:rPr lang="en-GB" sz="4200" b="1" dirty="0" smtClean="0"/>
              <a:t>3. Class A and/or alternatives that consume less energy are preferred for the machinery and equipment to be purchased.</a:t>
            </a:r>
          </a:p>
          <a:p>
            <a:r>
              <a:rPr lang="en-GB" sz="4200" b="1" dirty="0" smtClean="0"/>
              <a:t>4. While purchasing products, those made from recycled products or those that can be recycled are preferred.</a:t>
            </a:r>
          </a:p>
          <a:p>
            <a:r>
              <a:rPr lang="en-GB" sz="4200" b="1" dirty="0" smtClean="0"/>
              <a:t>Goods, products and equipment that are purchased are supposed to meet the following criteria:</a:t>
            </a:r>
          </a:p>
          <a:p>
            <a:pPr lvl="1"/>
            <a:r>
              <a:rPr lang="en-GB" sz="4000" b="1" dirty="0" smtClean="0"/>
              <a:t>Sustainably produced/sustainably sourced</a:t>
            </a:r>
          </a:p>
          <a:p>
            <a:pPr lvl="1"/>
            <a:r>
              <a:rPr lang="en-GB" sz="4000" b="1" dirty="0" smtClean="0"/>
              <a:t>Fair Trade/Organic</a:t>
            </a:r>
          </a:p>
          <a:p>
            <a:pPr lvl="1"/>
            <a:r>
              <a:rPr lang="en-GB" sz="4000" b="1" dirty="0" smtClean="0"/>
              <a:t>Delivered with less packaging</a:t>
            </a:r>
          </a:p>
          <a:p>
            <a:pPr lvl="1"/>
            <a:r>
              <a:rPr lang="en-GB" sz="4000" b="1" dirty="0" smtClean="0"/>
              <a:t>Energy and water saving</a:t>
            </a:r>
            <a:endParaRPr lang="en-GB" sz="4000" dirty="0" smtClean="0"/>
          </a:p>
          <a:p>
            <a:endParaRPr lang="en-GB" dirty="0"/>
          </a:p>
        </p:txBody>
      </p:sp>
      <p:sp>
        <p:nvSpPr>
          <p:cNvPr id="6" name="İçerik Yer Tutucusu 5"/>
          <p:cNvSpPr>
            <a:spLocks noGrp="1"/>
          </p:cNvSpPr>
          <p:nvPr>
            <p:ph sz="half" idx="2"/>
          </p:nvPr>
        </p:nvSpPr>
        <p:spPr/>
        <p:txBody>
          <a:bodyPr>
            <a:normAutofit fontScale="25000" lnSpcReduction="20000"/>
          </a:bodyPr>
          <a:lstStyle/>
          <a:p>
            <a:pPr marL="0" indent="0">
              <a:buNone/>
            </a:pPr>
            <a:r>
              <a:rPr lang="en-GB" sz="4800" b="1" dirty="0" smtClean="0"/>
              <a:t>SUPPLY CHAIN</a:t>
            </a:r>
          </a:p>
          <a:p>
            <a:r>
              <a:rPr lang="en-GB" sz="4800" b="1" dirty="0" err="1" smtClean="0"/>
              <a:t>Luvi</a:t>
            </a:r>
            <a:r>
              <a:rPr lang="en-GB" sz="4800" b="1" dirty="0" smtClean="0"/>
              <a:t> Cave Hotel prefers to work with local suppliers in order to support employment growth in its region.</a:t>
            </a:r>
          </a:p>
          <a:p>
            <a:pPr marL="0" indent="0">
              <a:buNone/>
            </a:pPr>
            <a:r>
              <a:rPr lang="en-GB" sz="4800" b="1" dirty="0" smtClean="0"/>
              <a:t>OUR WORKING LIFE</a:t>
            </a:r>
          </a:p>
          <a:p>
            <a:r>
              <a:rPr lang="en-GB" sz="4800" b="1" dirty="0" smtClean="0"/>
              <a:t>Annual on-the-job training plans are made for all our employees, and training regarding the operations and functions of the departments they work in continues to be provided by our managers or outsourced experts.</a:t>
            </a:r>
          </a:p>
          <a:p>
            <a:endParaRPr lang="tr-TR" sz="1050" dirty="0"/>
          </a:p>
        </p:txBody>
      </p:sp>
    </p:spTree>
    <p:extLst>
      <p:ext uri="{BB962C8B-B14F-4D97-AF65-F5344CB8AC3E}">
        <p14:creationId xmlns:p14="http://schemas.microsoft.com/office/powerpoint/2010/main" val="1204732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COMMUNICATION </a:t>
            </a:r>
            <a:r>
              <a:rPr lang="en-GB" b="1" dirty="0" smtClean="0"/>
              <a:t>with</a:t>
            </a:r>
            <a:r>
              <a:rPr lang="tr-TR" b="1" dirty="0" smtClean="0"/>
              <a:t> </a:t>
            </a:r>
            <a:r>
              <a:rPr lang="tr-TR" b="1" dirty="0"/>
              <a:t>STAKEHOLDERS</a:t>
            </a:r>
            <a:endParaRPr lang="tr-TR" b="1" dirty="0"/>
          </a:p>
        </p:txBody>
      </p:sp>
      <p:sp>
        <p:nvSpPr>
          <p:cNvPr id="5" name="İçerik Yer Tutucusu 4"/>
          <p:cNvSpPr>
            <a:spLocks noGrp="1"/>
          </p:cNvSpPr>
          <p:nvPr>
            <p:ph sz="half" idx="1"/>
          </p:nvPr>
        </p:nvSpPr>
        <p:spPr>
          <a:xfrm>
            <a:off x="2589212" y="2133600"/>
            <a:ext cx="3767626" cy="3777622"/>
          </a:xfrm>
        </p:spPr>
        <p:txBody>
          <a:bodyPr>
            <a:normAutofit/>
          </a:bodyPr>
          <a:lstStyle/>
          <a:p>
            <a:r>
              <a:rPr lang="en-US" dirty="0"/>
              <a:t>As </a:t>
            </a:r>
            <a:r>
              <a:rPr lang="en-US" dirty="0" err="1"/>
              <a:t>Luvi</a:t>
            </a:r>
            <a:r>
              <a:rPr lang="en-US" dirty="0"/>
              <a:t> Cave Hotel, we aim to develop and improve our sustainability efforts by sharing them with our stakeholders, and we carry out our work to ensure sustainable development by ensuring the participation of our stakeholders</a:t>
            </a:r>
            <a:r>
              <a:rPr lang="en-US" dirty="0" smtClean="0"/>
              <a:t>.</a:t>
            </a:r>
            <a:endParaRPr lang="tr-TR" dirty="0"/>
          </a:p>
          <a:p>
            <a:endParaRPr lang="tr-TR" dirty="0"/>
          </a:p>
        </p:txBody>
      </p:sp>
      <p:graphicFrame>
        <p:nvGraphicFramePr>
          <p:cNvPr id="3" name="Tablo 2"/>
          <p:cNvGraphicFramePr>
            <a:graphicFrameLocks noGrp="1"/>
          </p:cNvGraphicFramePr>
          <p:nvPr>
            <p:extLst>
              <p:ext uri="{D42A27DB-BD31-4B8C-83A1-F6EECF244321}">
                <p14:modId xmlns:p14="http://schemas.microsoft.com/office/powerpoint/2010/main" val="578448982"/>
              </p:ext>
            </p:extLst>
          </p:nvPr>
        </p:nvGraphicFramePr>
        <p:xfrm>
          <a:off x="6356838" y="1590104"/>
          <a:ext cx="5072431" cy="3877539"/>
        </p:xfrm>
        <a:graphic>
          <a:graphicData uri="http://schemas.openxmlformats.org/drawingml/2006/table">
            <a:tbl>
              <a:tblPr firstRow="1" bandRow="1">
                <a:tableStyleId>{5C22544A-7EE6-4342-B048-85BDC9FD1C3A}</a:tableStyleId>
              </a:tblPr>
              <a:tblGrid>
                <a:gridCol w="1252172">
                  <a:extLst>
                    <a:ext uri="{9D8B030D-6E8A-4147-A177-3AD203B41FA5}">
                      <a16:colId xmlns:a16="http://schemas.microsoft.com/office/drawing/2014/main" val="716512811"/>
                    </a:ext>
                  </a:extLst>
                </a:gridCol>
                <a:gridCol w="2440461">
                  <a:extLst>
                    <a:ext uri="{9D8B030D-6E8A-4147-A177-3AD203B41FA5}">
                      <a16:colId xmlns:a16="http://schemas.microsoft.com/office/drawing/2014/main" val="3308392989"/>
                    </a:ext>
                  </a:extLst>
                </a:gridCol>
                <a:gridCol w="1379798">
                  <a:extLst>
                    <a:ext uri="{9D8B030D-6E8A-4147-A177-3AD203B41FA5}">
                      <a16:colId xmlns:a16="http://schemas.microsoft.com/office/drawing/2014/main" val="616208765"/>
                    </a:ext>
                  </a:extLst>
                </a:gridCol>
              </a:tblGrid>
              <a:tr h="370840">
                <a:tc>
                  <a:txBody>
                    <a:bodyPr/>
                    <a:lstStyle/>
                    <a:p>
                      <a:r>
                        <a:rPr lang="tr-TR" sz="1050" dirty="0" smtClean="0"/>
                        <a:t>STAKEHOLDERS</a:t>
                      </a:r>
                      <a:endParaRPr lang="tr-TR" sz="1050" dirty="0"/>
                    </a:p>
                  </a:txBody>
                  <a:tcPr/>
                </a:tc>
                <a:tc>
                  <a:txBody>
                    <a:bodyPr/>
                    <a:lstStyle/>
                    <a:p>
                      <a:r>
                        <a:rPr lang="tr-TR" sz="1050" dirty="0" smtClean="0"/>
                        <a:t>COMMUNICATION METHOD</a:t>
                      </a:r>
                      <a:endParaRPr lang="tr-TR" sz="1050" dirty="0"/>
                    </a:p>
                  </a:txBody>
                  <a:tcPr/>
                </a:tc>
                <a:tc>
                  <a:txBody>
                    <a:bodyPr/>
                    <a:lstStyle/>
                    <a:p>
                      <a:r>
                        <a:rPr lang="tr-TR" sz="1050" dirty="0" smtClean="0"/>
                        <a:t>FREQUENCY of COMMUNICATION</a:t>
                      </a:r>
                      <a:endParaRPr lang="tr-TR" sz="1050" dirty="0"/>
                    </a:p>
                  </a:txBody>
                  <a:tcPr/>
                </a:tc>
                <a:extLst>
                  <a:ext uri="{0D108BD9-81ED-4DB2-BD59-A6C34878D82A}">
                    <a16:rowId xmlns:a16="http://schemas.microsoft.com/office/drawing/2014/main" val="3956339617"/>
                  </a:ext>
                </a:extLst>
              </a:tr>
              <a:tr h="193040">
                <a:tc rowSpan="3">
                  <a:txBody>
                    <a:bodyPr/>
                    <a:lstStyle/>
                    <a:p>
                      <a:r>
                        <a:rPr lang="tr-TR" sz="800" dirty="0" smtClean="0"/>
                        <a:t>EMPLOYEES</a:t>
                      </a:r>
                      <a:endParaRPr lang="tr-TR" sz="800" dirty="0"/>
                    </a:p>
                  </a:txBody>
                  <a:tcPr/>
                </a:tc>
                <a:tc>
                  <a:txBody>
                    <a:bodyPr/>
                    <a:lstStyle/>
                    <a:p>
                      <a:r>
                        <a:rPr lang="en-GB" sz="800" noProof="0" dirty="0" smtClean="0"/>
                        <a:t>One-on-one meetings</a:t>
                      </a:r>
                    </a:p>
                  </a:txBody>
                  <a:tcPr/>
                </a:tc>
                <a:tc>
                  <a:txBody>
                    <a:bodyPr/>
                    <a:lstStyle/>
                    <a:p>
                      <a:r>
                        <a:rPr lang="en-GB" sz="800" noProof="0" dirty="0" smtClean="0"/>
                        <a:t>Frequently</a:t>
                      </a:r>
                      <a:endParaRPr lang="en-GB" sz="800" noProof="0" dirty="0"/>
                    </a:p>
                  </a:txBody>
                  <a:tcPr/>
                </a:tc>
                <a:extLst>
                  <a:ext uri="{0D108BD9-81ED-4DB2-BD59-A6C34878D82A}">
                    <a16:rowId xmlns:a16="http://schemas.microsoft.com/office/drawing/2014/main" val="2877843961"/>
                  </a:ext>
                </a:extLst>
              </a:tr>
              <a:tr h="189610">
                <a:tc vMerge="1">
                  <a:txBody>
                    <a:bodyPr/>
                    <a:lstStyle/>
                    <a:p>
                      <a:endParaRPr lang="tr-T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Performance evaluation</a:t>
                      </a:r>
                    </a:p>
                  </a:txBody>
                  <a:tcPr/>
                </a:tc>
                <a:tc>
                  <a:txBody>
                    <a:bodyPr/>
                    <a:lstStyle/>
                    <a:p>
                      <a:r>
                        <a:rPr lang="en-GB" sz="800" noProof="0" dirty="0" smtClean="0"/>
                        <a:t>Frequently</a:t>
                      </a:r>
                      <a:endParaRPr lang="en-GB" sz="800" noProof="0" dirty="0"/>
                    </a:p>
                  </a:txBody>
                  <a:tcPr/>
                </a:tc>
                <a:extLst>
                  <a:ext uri="{0D108BD9-81ED-4DB2-BD59-A6C34878D82A}">
                    <a16:rowId xmlns:a16="http://schemas.microsoft.com/office/drawing/2014/main" val="3992014506"/>
                  </a:ext>
                </a:extLst>
              </a:tr>
              <a:tr h="252568">
                <a:tc vMerge="1">
                  <a:txBody>
                    <a:bodyPr/>
                    <a:lstStyle/>
                    <a:p>
                      <a:endParaRPr lang="tr-T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Occupational health &amp; safety</a:t>
                      </a:r>
                      <a:r>
                        <a:rPr lang="en-GB" sz="800" baseline="0" noProof="0" dirty="0" smtClean="0"/>
                        <a:t> meetings</a:t>
                      </a:r>
                      <a:endParaRPr lang="en-GB" sz="800" noProof="0" dirty="0" smtClean="0"/>
                    </a:p>
                  </a:txBody>
                  <a:tcPr/>
                </a:tc>
                <a:tc>
                  <a:txBody>
                    <a:bodyPr/>
                    <a:lstStyle/>
                    <a:p>
                      <a:r>
                        <a:rPr lang="en-GB" sz="800" noProof="0" dirty="0" smtClean="0"/>
                        <a:t>Once in 2 weeks</a:t>
                      </a:r>
                      <a:endParaRPr lang="en-GB" sz="800" noProof="0" dirty="0"/>
                    </a:p>
                  </a:txBody>
                  <a:tcPr/>
                </a:tc>
                <a:extLst>
                  <a:ext uri="{0D108BD9-81ED-4DB2-BD59-A6C34878D82A}">
                    <a16:rowId xmlns:a16="http://schemas.microsoft.com/office/drawing/2014/main" val="2803025637"/>
                  </a:ext>
                </a:extLst>
              </a:tr>
              <a:tr h="123613">
                <a:tc rowSpan="3">
                  <a:txBody>
                    <a:bodyPr/>
                    <a:lstStyle/>
                    <a:p>
                      <a:r>
                        <a:rPr lang="tr-TR" sz="800" dirty="0" smtClean="0"/>
                        <a:t>GUESTS</a:t>
                      </a:r>
                      <a:endParaRPr lang="tr-TR" sz="800" dirty="0"/>
                    </a:p>
                  </a:txBody>
                  <a:tcPr/>
                </a:tc>
                <a:tc>
                  <a:txBody>
                    <a:bodyPr/>
                    <a:lstStyle/>
                    <a:p>
                      <a:r>
                        <a:rPr lang="en-GB" sz="800" noProof="0" dirty="0" smtClean="0"/>
                        <a:t>Call centre</a:t>
                      </a:r>
                      <a:endParaRPr lang="en-GB" sz="800" noProof="0" dirty="0"/>
                    </a:p>
                  </a:txBody>
                  <a:tcPr/>
                </a:tc>
                <a:tc>
                  <a:txBody>
                    <a:bodyPr/>
                    <a:lstStyle/>
                    <a:p>
                      <a:r>
                        <a:rPr lang="en-GB" sz="800" noProof="0" dirty="0" smtClean="0"/>
                        <a:t>Frequently</a:t>
                      </a:r>
                      <a:endParaRPr lang="en-GB" sz="800" noProof="0" dirty="0"/>
                    </a:p>
                  </a:txBody>
                  <a:tcPr/>
                </a:tc>
                <a:extLst>
                  <a:ext uri="{0D108BD9-81ED-4DB2-BD59-A6C34878D82A}">
                    <a16:rowId xmlns:a16="http://schemas.microsoft.com/office/drawing/2014/main" val="2396012885"/>
                  </a:ext>
                </a:extLst>
              </a:tr>
              <a:tr h="123614">
                <a:tc vMerge="1">
                  <a:txBody>
                    <a:bodyPr/>
                    <a:lstStyle/>
                    <a:p>
                      <a:endParaRPr lang="tr-TR"/>
                    </a:p>
                  </a:txBody>
                  <a:tcPr/>
                </a:tc>
                <a:tc>
                  <a:txBody>
                    <a:bodyPr/>
                    <a:lstStyle/>
                    <a:p>
                      <a:r>
                        <a:rPr lang="en-GB" sz="800" noProof="0" dirty="0" smtClean="0"/>
                        <a:t>Email</a:t>
                      </a:r>
                      <a:endParaRPr lang="en-GB" sz="800" noProof="0" dirty="0"/>
                    </a:p>
                  </a:txBody>
                  <a:tcPr/>
                </a:tc>
                <a:tc>
                  <a:txBody>
                    <a:bodyPr/>
                    <a:lstStyle/>
                    <a:p>
                      <a:r>
                        <a:rPr lang="en-GB" sz="800" noProof="0" dirty="0" smtClean="0"/>
                        <a:t>Frequently</a:t>
                      </a:r>
                      <a:endParaRPr lang="en-GB" sz="800" noProof="0" dirty="0"/>
                    </a:p>
                  </a:txBody>
                  <a:tcPr/>
                </a:tc>
                <a:extLst>
                  <a:ext uri="{0D108BD9-81ED-4DB2-BD59-A6C34878D82A}">
                    <a16:rowId xmlns:a16="http://schemas.microsoft.com/office/drawing/2014/main" val="3510740451"/>
                  </a:ext>
                </a:extLst>
              </a:tr>
              <a:tr h="123613">
                <a:tc vMerge="1">
                  <a:txBody>
                    <a:bodyPr/>
                    <a:lstStyle/>
                    <a:p>
                      <a:endParaRPr lang="tr-TR"/>
                    </a:p>
                  </a:txBody>
                  <a:tcPr/>
                </a:tc>
                <a:tc>
                  <a:txBody>
                    <a:bodyPr/>
                    <a:lstStyle/>
                    <a:p>
                      <a:r>
                        <a:rPr lang="en-GB" sz="800" noProof="0" dirty="0" smtClean="0"/>
                        <a:t>Seminar, congress and exhibition</a:t>
                      </a:r>
                      <a:endParaRPr lang="en-GB" sz="800" noProof="0" dirty="0"/>
                    </a:p>
                  </a:txBody>
                  <a:tcPr/>
                </a:tc>
                <a:tc>
                  <a:txBody>
                    <a:bodyPr/>
                    <a:lstStyle/>
                    <a:p>
                      <a:r>
                        <a:rPr lang="en-GB" sz="800" noProof="0" dirty="0" smtClean="0"/>
                        <a:t>Once a year</a:t>
                      </a:r>
                      <a:endParaRPr lang="en-GB" sz="800" noProof="0" dirty="0"/>
                    </a:p>
                  </a:txBody>
                  <a:tcPr/>
                </a:tc>
                <a:extLst>
                  <a:ext uri="{0D108BD9-81ED-4DB2-BD59-A6C34878D82A}">
                    <a16:rowId xmlns:a16="http://schemas.microsoft.com/office/drawing/2014/main" val="1056818550"/>
                  </a:ext>
                </a:extLst>
              </a:tr>
              <a:tr h="185420">
                <a:tc rowSpan="2">
                  <a:txBody>
                    <a:bodyPr/>
                    <a:lstStyle/>
                    <a:p>
                      <a:r>
                        <a:rPr lang="tr-TR" sz="800" dirty="0" smtClean="0"/>
                        <a:t>SUPPLIERS</a:t>
                      </a:r>
                      <a:endParaRPr lang="tr-TR" sz="800" dirty="0"/>
                    </a:p>
                  </a:txBody>
                  <a:tcPr/>
                </a:tc>
                <a:tc>
                  <a:txBody>
                    <a:bodyPr/>
                    <a:lstStyle/>
                    <a:p>
                      <a:r>
                        <a:rPr lang="en-GB" sz="800" noProof="0" dirty="0" smtClean="0"/>
                        <a:t>Meeting</a:t>
                      </a:r>
                      <a:endParaRPr lang="en-GB" sz="800" noProof="0" dirty="0"/>
                    </a:p>
                  </a:txBody>
                  <a:tcPr/>
                </a:tc>
                <a:tc>
                  <a:txBody>
                    <a:bodyPr/>
                    <a:lstStyle/>
                    <a:p>
                      <a:r>
                        <a:rPr lang="en-GB" sz="800" noProof="0" dirty="0" smtClean="0"/>
                        <a:t>When requested</a:t>
                      </a:r>
                      <a:endParaRPr lang="en-GB" sz="800" noProof="0" dirty="0"/>
                    </a:p>
                  </a:txBody>
                  <a:tcPr/>
                </a:tc>
                <a:extLst>
                  <a:ext uri="{0D108BD9-81ED-4DB2-BD59-A6C34878D82A}">
                    <a16:rowId xmlns:a16="http://schemas.microsoft.com/office/drawing/2014/main" val="485765195"/>
                  </a:ext>
                </a:extLst>
              </a:tr>
              <a:tr h="185420">
                <a:tc vMerge="1">
                  <a:txBody>
                    <a:bodyPr/>
                    <a:lstStyle/>
                    <a:p>
                      <a:endParaRPr lang="tr-TR"/>
                    </a:p>
                  </a:txBody>
                  <a:tcPr/>
                </a:tc>
                <a:tc>
                  <a:txBody>
                    <a:bodyPr/>
                    <a:lstStyle/>
                    <a:p>
                      <a:r>
                        <a:rPr lang="en-GB" sz="800" noProof="0" dirty="0" smtClean="0"/>
                        <a:t>Email</a:t>
                      </a:r>
                      <a:endParaRPr lang="en-GB" sz="800" noProof="0" dirty="0"/>
                    </a:p>
                  </a:txBody>
                  <a:tcPr/>
                </a:tc>
                <a:tc>
                  <a:txBody>
                    <a:bodyPr/>
                    <a:lstStyle/>
                    <a:p>
                      <a:r>
                        <a:rPr lang="en-GB" sz="800" noProof="0" dirty="0" smtClean="0"/>
                        <a:t>Frequently</a:t>
                      </a:r>
                      <a:endParaRPr lang="en-GB" sz="800" noProof="0" dirty="0"/>
                    </a:p>
                  </a:txBody>
                  <a:tcPr/>
                </a:tc>
                <a:extLst>
                  <a:ext uri="{0D108BD9-81ED-4DB2-BD59-A6C34878D82A}">
                    <a16:rowId xmlns:a16="http://schemas.microsoft.com/office/drawing/2014/main" val="1177053421"/>
                  </a:ext>
                </a:extLst>
              </a:tr>
              <a:tr h="226451">
                <a:tc>
                  <a:txBody>
                    <a:bodyPr/>
                    <a:lstStyle/>
                    <a:p>
                      <a:r>
                        <a:rPr lang="tr-TR" sz="800" dirty="0" smtClean="0"/>
                        <a:t>LOCAL GROUPS</a:t>
                      </a:r>
                      <a:endParaRPr lang="tr-TR" sz="800" dirty="0"/>
                    </a:p>
                  </a:txBody>
                  <a:tcPr/>
                </a:tc>
                <a:tc>
                  <a:txBody>
                    <a:bodyPr/>
                    <a:lstStyle/>
                    <a:p>
                      <a:r>
                        <a:rPr lang="en-GB" sz="800" noProof="0" dirty="0" smtClean="0"/>
                        <a:t>Social projects</a:t>
                      </a:r>
                      <a:endParaRPr lang="en-GB" sz="800" noProof="0" dirty="0"/>
                    </a:p>
                  </a:txBody>
                  <a:tcPr/>
                </a:tc>
                <a:tc>
                  <a:txBody>
                    <a:bodyPr/>
                    <a:lstStyle/>
                    <a:p>
                      <a:r>
                        <a:rPr lang="en-GB" sz="800" noProof="0" dirty="0" smtClean="0"/>
                        <a:t>Throughout the project</a:t>
                      </a:r>
                      <a:endParaRPr lang="en-GB" sz="800" noProof="0" dirty="0"/>
                    </a:p>
                  </a:txBody>
                  <a:tcPr/>
                </a:tc>
                <a:extLst>
                  <a:ext uri="{0D108BD9-81ED-4DB2-BD59-A6C34878D82A}">
                    <a16:rowId xmlns:a16="http://schemas.microsoft.com/office/drawing/2014/main" val="1408752512"/>
                  </a:ext>
                </a:extLst>
              </a:tr>
              <a:tr h="123613">
                <a:tc rowSpan="3">
                  <a:txBody>
                    <a:bodyPr/>
                    <a:lstStyle/>
                    <a:p>
                      <a:r>
                        <a:rPr lang="tr-TR" sz="800" dirty="0" smtClean="0"/>
                        <a:t>PUBLIC ORGANISATIONS</a:t>
                      </a:r>
                      <a:endParaRPr lang="tr-TR" sz="800" dirty="0"/>
                    </a:p>
                  </a:txBody>
                  <a:tcPr/>
                </a:tc>
                <a:tc>
                  <a:txBody>
                    <a:bodyPr/>
                    <a:lstStyle/>
                    <a:p>
                      <a:r>
                        <a:rPr lang="en-GB" sz="800" noProof="0" dirty="0" smtClean="0"/>
                        <a:t>Meeting</a:t>
                      </a:r>
                      <a:endParaRPr lang="en-GB" sz="800" noProof="0" dirty="0"/>
                    </a:p>
                  </a:txBody>
                  <a:tcPr/>
                </a:tc>
                <a:tc>
                  <a:txBody>
                    <a:bodyPr/>
                    <a:lstStyle/>
                    <a:p>
                      <a:r>
                        <a:rPr lang="en-GB" sz="800" noProof="0" dirty="0" smtClean="0"/>
                        <a:t>Whenever set</a:t>
                      </a:r>
                      <a:endParaRPr lang="en-GB" sz="800" noProof="0" dirty="0"/>
                    </a:p>
                  </a:txBody>
                  <a:tcPr/>
                </a:tc>
                <a:extLst>
                  <a:ext uri="{0D108BD9-81ED-4DB2-BD59-A6C34878D82A}">
                    <a16:rowId xmlns:a16="http://schemas.microsoft.com/office/drawing/2014/main" val="1688909484"/>
                  </a:ext>
                </a:extLst>
              </a:tr>
              <a:tr h="123614">
                <a:tc vMerge="1">
                  <a:txBody>
                    <a:bodyPr/>
                    <a:lstStyle/>
                    <a:p>
                      <a:endParaRPr lang="tr-TR"/>
                    </a:p>
                  </a:txBody>
                  <a:tcPr/>
                </a:tc>
                <a:tc>
                  <a:txBody>
                    <a:bodyPr/>
                    <a:lstStyle/>
                    <a:p>
                      <a:r>
                        <a:rPr lang="en-GB" sz="800" noProof="0" dirty="0" smtClean="0"/>
                        <a:t>Information</a:t>
                      </a:r>
                      <a:r>
                        <a:rPr lang="en-GB" sz="800" baseline="0" noProof="0" dirty="0" smtClean="0"/>
                        <a:t> forms</a:t>
                      </a:r>
                      <a:endParaRPr lang="en-GB" sz="800" noProof="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At least o</a:t>
                      </a:r>
                      <a:r>
                        <a:rPr lang="en-GB" sz="800" noProof="0" dirty="0" smtClean="0"/>
                        <a:t>nce a year</a:t>
                      </a:r>
                    </a:p>
                  </a:txBody>
                  <a:tcPr/>
                </a:tc>
                <a:extLst>
                  <a:ext uri="{0D108BD9-81ED-4DB2-BD59-A6C34878D82A}">
                    <a16:rowId xmlns:a16="http://schemas.microsoft.com/office/drawing/2014/main" val="2363256017"/>
                  </a:ext>
                </a:extLst>
              </a:tr>
              <a:tr h="123613">
                <a:tc vMerge="1">
                  <a:txBody>
                    <a:bodyPr/>
                    <a:lstStyle/>
                    <a:p>
                      <a:endParaRPr lang="tr-TR"/>
                    </a:p>
                  </a:txBody>
                  <a:tcPr/>
                </a:tc>
                <a:tc>
                  <a:txBody>
                    <a:bodyPr/>
                    <a:lstStyle/>
                    <a:p>
                      <a:r>
                        <a:rPr lang="en-GB" sz="800" noProof="0" dirty="0" smtClean="0"/>
                        <a:t>Audits</a:t>
                      </a:r>
                      <a:endParaRPr lang="en-GB" sz="800" noProof="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At least once a year</a:t>
                      </a:r>
                    </a:p>
                  </a:txBody>
                  <a:tcPr/>
                </a:tc>
                <a:extLst>
                  <a:ext uri="{0D108BD9-81ED-4DB2-BD59-A6C34878D82A}">
                    <a16:rowId xmlns:a16="http://schemas.microsoft.com/office/drawing/2014/main" val="1607550834"/>
                  </a:ext>
                </a:extLst>
              </a:tr>
              <a:tr h="185420">
                <a:tc rowSpan="2">
                  <a:txBody>
                    <a:bodyPr/>
                    <a:lstStyle/>
                    <a:p>
                      <a:r>
                        <a:rPr lang="tr-TR" sz="800" dirty="0" smtClean="0"/>
                        <a:t>SECTORAL ORGANISATIONS</a:t>
                      </a:r>
                      <a:endParaRPr lang="tr-TR" sz="800" dirty="0"/>
                    </a:p>
                  </a:txBody>
                  <a:tcPr/>
                </a:tc>
                <a:tc>
                  <a:txBody>
                    <a:bodyPr/>
                    <a:lstStyle/>
                    <a:p>
                      <a:r>
                        <a:rPr lang="en-GB" sz="800" noProof="0" dirty="0" smtClean="0"/>
                        <a:t>Meetings</a:t>
                      </a:r>
                      <a:endParaRPr lang="en-GB" sz="800" noProof="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Whenever set</a:t>
                      </a:r>
                    </a:p>
                  </a:txBody>
                  <a:tcPr/>
                </a:tc>
                <a:extLst>
                  <a:ext uri="{0D108BD9-81ED-4DB2-BD59-A6C34878D82A}">
                    <a16:rowId xmlns:a16="http://schemas.microsoft.com/office/drawing/2014/main" val="383961275"/>
                  </a:ext>
                </a:extLst>
              </a:tr>
              <a:tr h="185420">
                <a:tc vMerge="1">
                  <a:txBody>
                    <a:bodyPr/>
                    <a:lstStyle/>
                    <a:p>
                      <a:endParaRPr lang="tr-T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Seminars</a:t>
                      </a:r>
                      <a:r>
                        <a:rPr lang="en-GB" sz="800" baseline="0" noProof="0" dirty="0" smtClean="0"/>
                        <a:t> </a:t>
                      </a:r>
                      <a:r>
                        <a:rPr lang="en-GB" sz="800" noProof="0" dirty="0" smtClean="0"/>
                        <a:t>and exhibition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At least once a year</a:t>
                      </a:r>
                    </a:p>
                  </a:txBody>
                  <a:tcPr/>
                </a:tc>
                <a:extLst>
                  <a:ext uri="{0D108BD9-81ED-4DB2-BD59-A6C34878D82A}">
                    <a16:rowId xmlns:a16="http://schemas.microsoft.com/office/drawing/2014/main" val="1428114455"/>
                  </a:ext>
                </a:extLst>
              </a:tr>
              <a:tr h="185420">
                <a:tc rowSpan="2">
                  <a:txBody>
                    <a:bodyPr/>
                    <a:lstStyle/>
                    <a:p>
                      <a:r>
                        <a:rPr lang="tr-TR" sz="800" dirty="0" smtClean="0"/>
                        <a:t>MEDIA</a:t>
                      </a:r>
                      <a:endParaRPr lang="tr-TR" sz="800" dirty="0"/>
                    </a:p>
                  </a:txBody>
                  <a:tcPr/>
                </a:tc>
                <a:tc>
                  <a:txBody>
                    <a:bodyPr/>
                    <a:lstStyle/>
                    <a:p>
                      <a:r>
                        <a:rPr lang="en-GB" sz="800" noProof="0" dirty="0" smtClean="0"/>
                        <a:t>Interviews</a:t>
                      </a:r>
                      <a:endParaRPr lang="en-GB" sz="800" noProof="0" dirty="0"/>
                    </a:p>
                  </a:txBody>
                  <a:tcPr/>
                </a:tc>
                <a:tc>
                  <a:txBody>
                    <a:bodyPr/>
                    <a:lstStyle/>
                    <a:p>
                      <a:r>
                        <a:rPr lang="en-GB" sz="800" noProof="0" dirty="0" smtClean="0"/>
                        <a:t>When needed</a:t>
                      </a:r>
                      <a:endParaRPr lang="en-GB" sz="800" noProof="0" dirty="0"/>
                    </a:p>
                  </a:txBody>
                  <a:tcPr/>
                </a:tc>
                <a:extLst>
                  <a:ext uri="{0D108BD9-81ED-4DB2-BD59-A6C34878D82A}">
                    <a16:rowId xmlns:a16="http://schemas.microsoft.com/office/drawing/2014/main" val="2429988706"/>
                  </a:ext>
                </a:extLst>
              </a:tr>
              <a:tr h="185420">
                <a:tc vMerge="1">
                  <a:txBody>
                    <a:bodyPr/>
                    <a:lstStyle/>
                    <a:p>
                      <a:endParaRPr lang="tr-TR"/>
                    </a:p>
                  </a:txBody>
                  <a:tcPr/>
                </a:tc>
                <a:tc>
                  <a:txBody>
                    <a:bodyPr/>
                    <a:lstStyle/>
                    <a:p>
                      <a:r>
                        <a:rPr lang="en-GB" sz="800" noProof="0" dirty="0" smtClean="0"/>
                        <a:t>Press release</a:t>
                      </a:r>
                      <a:endParaRPr lang="en-GB" sz="800" noProof="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800" noProof="0" dirty="0" smtClean="0"/>
                        <a:t>When needed</a:t>
                      </a:r>
                    </a:p>
                  </a:txBody>
                  <a:tcPr/>
                </a:tc>
                <a:extLst>
                  <a:ext uri="{0D108BD9-81ED-4DB2-BD59-A6C34878D82A}">
                    <a16:rowId xmlns:a16="http://schemas.microsoft.com/office/drawing/2014/main" val="3304126292"/>
                  </a:ext>
                </a:extLst>
              </a:tr>
            </a:tbl>
          </a:graphicData>
        </a:graphic>
      </p:graphicFrame>
    </p:spTree>
    <p:extLst>
      <p:ext uri="{BB962C8B-B14F-4D97-AF65-F5344CB8AC3E}">
        <p14:creationId xmlns:p14="http://schemas.microsoft.com/office/powerpoint/2010/main" val="841946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b="1" dirty="0"/>
              <a:t>OUR SUSTAINABILITY PRACTICES</a:t>
            </a:r>
            <a:endParaRPr lang="tr-TR" b="1" dirty="0"/>
          </a:p>
        </p:txBody>
      </p:sp>
      <p:sp>
        <p:nvSpPr>
          <p:cNvPr id="6" name="İçerik Yer Tutucusu 5"/>
          <p:cNvSpPr>
            <a:spLocks noGrp="1"/>
          </p:cNvSpPr>
          <p:nvPr>
            <p:ph idx="1"/>
          </p:nvPr>
        </p:nvSpPr>
        <p:spPr/>
        <p:txBody>
          <a:bodyPr>
            <a:normAutofit lnSpcReduction="10000"/>
          </a:bodyPr>
          <a:lstStyle/>
          <a:p>
            <a:pPr marL="0" indent="0">
              <a:buNone/>
            </a:pPr>
            <a:r>
              <a:rPr lang="en-GB" b="1" dirty="0" smtClean="0"/>
              <a:t>OUR ENVIRONMENTAL APPROACH</a:t>
            </a:r>
          </a:p>
          <a:p>
            <a:pPr marL="0" indent="0">
              <a:buNone/>
            </a:pPr>
            <a:r>
              <a:rPr lang="en-GB" dirty="0" smtClean="0"/>
              <a:t>      </a:t>
            </a:r>
            <a:r>
              <a:rPr lang="en-GB" b="1" dirty="0" smtClean="0"/>
              <a:t>RECYCLING and RENEWABLE ENERGY </a:t>
            </a:r>
          </a:p>
          <a:p>
            <a:r>
              <a:rPr lang="en-GB" dirty="0" smtClean="0"/>
              <a:t>Recyclable materials are sorted in our facility.</a:t>
            </a:r>
          </a:p>
          <a:p>
            <a:r>
              <a:rPr lang="en-GB" dirty="0" smtClean="0"/>
              <a:t>Solar panels are used in our facility.</a:t>
            </a:r>
          </a:p>
          <a:p>
            <a:r>
              <a:rPr lang="en-GB" dirty="0" smtClean="0"/>
              <a:t>In 2021-2022, hazardous waste was delivered to licensed companies to preserve the nature.</a:t>
            </a:r>
          </a:p>
          <a:p>
            <a:r>
              <a:rPr lang="en-GB" dirty="0" smtClean="0"/>
              <a:t>Thanks to the calls we made on social media to clean up the waste thrown into the nature in our region in 2023, we cleared the garbage </a:t>
            </a:r>
            <a:r>
              <a:rPr lang="tr-TR" dirty="0" smtClean="0"/>
              <a:t>in </a:t>
            </a:r>
            <a:r>
              <a:rPr lang="tr-TR" dirty="0" err="1" smtClean="0"/>
              <a:t>the</a:t>
            </a:r>
            <a:r>
              <a:rPr lang="en-GB" dirty="0" smtClean="0"/>
              <a:t> valleys and we will continue to do so.</a:t>
            </a:r>
          </a:p>
          <a:p>
            <a:r>
              <a:rPr lang="en-GB" dirty="0" smtClean="0"/>
              <a:t>In order to reduce carbon footprint and prevent air pollution, we recommend our guests to use public transportation, cycle or walk.</a:t>
            </a:r>
          </a:p>
        </p:txBody>
      </p:sp>
    </p:spTree>
    <p:extLst>
      <p:ext uri="{BB962C8B-B14F-4D97-AF65-F5344CB8AC3E}">
        <p14:creationId xmlns:p14="http://schemas.microsoft.com/office/powerpoint/2010/main" val="1864448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3276600" y="2133600"/>
            <a:ext cx="8915400" cy="3778250"/>
          </a:xfrm>
        </p:spPr>
        <p:txBody>
          <a:bodyPr>
            <a:normAutofit lnSpcReduction="10000"/>
          </a:bodyPr>
          <a:lstStyle/>
          <a:p>
            <a:r>
              <a:rPr lang="en-GB" dirty="0" smtClean="0"/>
              <a:t>We use electricity card system to cut off the electrical power after our guests leave the room.</a:t>
            </a:r>
          </a:p>
          <a:p>
            <a:r>
              <a:rPr lang="en-GB" dirty="0" smtClean="0"/>
              <a:t>75% of our lighting systems are compact fluorescent bulbs and LED lighting </a:t>
            </a:r>
          </a:p>
          <a:p>
            <a:r>
              <a:rPr lang="en-GB" dirty="0" smtClean="0"/>
              <a:t>Mini bars in guest rooms are positioned out of direct sunlight to prevent heating.</a:t>
            </a:r>
          </a:p>
          <a:p>
            <a:r>
              <a:rPr lang="en-GB" dirty="0" smtClean="0"/>
              <a:t>A time clock is used in outdoor lighting. Lighting times are adjusted according to summer and winter hours.</a:t>
            </a:r>
          </a:p>
          <a:p>
            <a:r>
              <a:rPr lang="en-GB" dirty="0" smtClean="0"/>
              <a:t>Electricity consumption is reduced via frequency inverters in heating system pumps, booster pumps and air conditioners.</a:t>
            </a:r>
          </a:p>
          <a:p>
            <a:r>
              <a:rPr lang="en-GB" dirty="0" err="1" smtClean="0"/>
              <a:t>Luvi</a:t>
            </a:r>
            <a:r>
              <a:rPr lang="en-GB" dirty="0" smtClean="0"/>
              <a:t> Cave Hotel has solar panels and some of the hot water needs are provided by these panels. In this way, our hotel limits the consumption of electricity generated by power plants.</a:t>
            </a:r>
            <a:endParaRPr lang="en-GB" dirty="0" smtClean="0"/>
          </a:p>
          <a:p>
            <a:pPr marL="0" indent="0">
              <a:buNone/>
            </a:pPr>
            <a:endParaRPr lang="tr-TR" dirty="0"/>
          </a:p>
          <a:p>
            <a:endParaRPr lang="tr-TR" dirty="0"/>
          </a:p>
          <a:p>
            <a:endParaRPr lang="tr-TR" dirty="0"/>
          </a:p>
          <a:p>
            <a:pPr marL="0" indent="0">
              <a:buNone/>
            </a:pPr>
            <a:endParaRPr lang="tr-TR" dirty="0"/>
          </a:p>
          <a:p>
            <a:endParaRPr lang="tr-TR" dirty="0"/>
          </a:p>
          <a:p>
            <a:endParaRPr lang="tr-TR" dirty="0"/>
          </a:p>
        </p:txBody>
      </p:sp>
      <p:sp>
        <p:nvSpPr>
          <p:cNvPr id="4" name="Unvan 4"/>
          <p:cNvSpPr txBox="1">
            <a:spLocks/>
          </p:cNvSpPr>
          <p:nvPr/>
        </p:nvSpPr>
        <p:spPr>
          <a:xfrm>
            <a:off x="2592925" y="624110"/>
            <a:ext cx="8911687" cy="1280890"/>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RECYCLING </a:t>
            </a:r>
            <a:r>
              <a:rPr lang="en-GB" b="1" dirty="0" smtClean="0"/>
              <a:t>and</a:t>
            </a:r>
            <a:r>
              <a:rPr lang="tr-TR" b="1" dirty="0" smtClean="0"/>
              <a:t> RENEWABLE ENERGY</a:t>
            </a:r>
            <a:endParaRPr lang="tr-TR" b="1" dirty="0"/>
          </a:p>
        </p:txBody>
      </p:sp>
    </p:spTree>
    <p:extLst>
      <p:ext uri="{BB962C8B-B14F-4D97-AF65-F5344CB8AC3E}">
        <p14:creationId xmlns:p14="http://schemas.microsoft.com/office/powerpoint/2010/main" val="3820923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633046"/>
            <a:ext cx="8915400" cy="800100"/>
          </a:xfrm>
        </p:spPr>
        <p:txBody>
          <a:bodyPr>
            <a:normAutofit/>
          </a:bodyPr>
          <a:lstStyle/>
          <a:p>
            <a:r>
              <a:rPr lang="tr-TR" b="1" dirty="0"/>
              <a:t>CHEMICAL CONSUMPTION</a:t>
            </a:r>
            <a:endParaRPr lang="tr-TR" b="1" dirty="0"/>
          </a:p>
        </p:txBody>
      </p:sp>
      <p:sp>
        <p:nvSpPr>
          <p:cNvPr id="3" name="İçerik Yer Tutucusu 2"/>
          <p:cNvSpPr>
            <a:spLocks noGrp="1"/>
          </p:cNvSpPr>
          <p:nvPr>
            <p:ph idx="1"/>
          </p:nvPr>
        </p:nvSpPr>
        <p:spPr/>
        <p:txBody>
          <a:bodyPr/>
          <a:lstStyle/>
          <a:p>
            <a:r>
              <a:rPr lang="en-US" dirty="0"/>
              <a:t>We provide continuous training to our staff to ensure that chemicals are used in sufficient quantities to ensure general hygiene in our facility</a:t>
            </a:r>
            <a:r>
              <a:rPr lang="en-US" dirty="0" smtClean="0"/>
              <a:t>.</a:t>
            </a:r>
            <a:endParaRPr lang="tr-TR" dirty="0" smtClean="0"/>
          </a:p>
          <a:p>
            <a:pPr marL="0" indent="0">
              <a:buNone/>
            </a:pPr>
            <a:endParaRPr lang="tr-TR" dirty="0"/>
          </a:p>
        </p:txBody>
      </p:sp>
    </p:spTree>
    <p:extLst>
      <p:ext uri="{BB962C8B-B14F-4D97-AF65-F5344CB8AC3E}">
        <p14:creationId xmlns:p14="http://schemas.microsoft.com/office/powerpoint/2010/main" val="2748635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650319"/>
            <a:ext cx="8915400" cy="612507"/>
          </a:xfrm>
        </p:spPr>
        <p:txBody>
          <a:bodyPr>
            <a:noAutofit/>
          </a:bodyPr>
          <a:lstStyle/>
          <a:p>
            <a:r>
              <a:rPr lang="tr-TR" b="1" dirty="0" smtClean="0">
                <a:solidFill>
                  <a:srgbClr val="202124"/>
                </a:solidFill>
              </a:rPr>
              <a:t>SOCIAL RESPONSIBILITIES</a:t>
            </a:r>
            <a:r>
              <a:rPr lang="tr-TR" dirty="0"/>
              <a:t/>
            </a:r>
            <a:br>
              <a:rPr lang="tr-TR" dirty="0"/>
            </a:br>
            <a:endParaRPr lang="tr-TR" dirty="0"/>
          </a:p>
        </p:txBody>
      </p:sp>
      <p:sp>
        <p:nvSpPr>
          <p:cNvPr id="3" name="İçerik Yer Tutucusu 2"/>
          <p:cNvSpPr>
            <a:spLocks noGrp="1"/>
          </p:cNvSpPr>
          <p:nvPr>
            <p:ph idx="1"/>
          </p:nvPr>
        </p:nvSpPr>
        <p:spPr/>
        <p:txBody>
          <a:bodyPr/>
          <a:lstStyle/>
          <a:p>
            <a:r>
              <a:rPr lang="en-GB" dirty="0" smtClean="0"/>
              <a:t>We donated saplings to the TEMA foundation in order to compensate for the damage we have caused to the nature.</a:t>
            </a:r>
          </a:p>
          <a:p>
            <a:r>
              <a:rPr lang="en-GB" dirty="0" smtClean="0"/>
              <a:t>We regularly donate food to stray animals.</a:t>
            </a:r>
          </a:p>
          <a:p>
            <a:r>
              <a:rPr lang="en-GB" dirty="0" smtClean="0"/>
              <a:t>Our facility cleans the area in the valleys once a year in order to protect the nature.</a:t>
            </a:r>
          </a:p>
        </p:txBody>
      </p:sp>
    </p:spTree>
    <p:extLst>
      <p:ext uri="{BB962C8B-B14F-4D97-AF65-F5344CB8AC3E}">
        <p14:creationId xmlns:p14="http://schemas.microsoft.com/office/powerpoint/2010/main" val="3745340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CONTENT</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r>
              <a:rPr lang="tr-TR" dirty="0"/>
              <a:t>3</a:t>
            </a:r>
            <a:r>
              <a:rPr lang="en-GB" dirty="0" smtClean="0"/>
              <a:t>. </a:t>
            </a:r>
            <a:r>
              <a:rPr lang="en-GB" dirty="0" smtClean="0"/>
              <a:t>ABOUT the SUSTAINABILITY REPORT</a:t>
            </a:r>
          </a:p>
          <a:p>
            <a:r>
              <a:rPr lang="tr-TR" dirty="0"/>
              <a:t>4</a:t>
            </a:r>
            <a:r>
              <a:rPr lang="en-GB" dirty="0" smtClean="0"/>
              <a:t>. </a:t>
            </a:r>
            <a:r>
              <a:rPr lang="en-GB" dirty="0" smtClean="0"/>
              <a:t>MESSAGE of the GENERAL MANAGEMENT</a:t>
            </a:r>
          </a:p>
          <a:p>
            <a:r>
              <a:rPr lang="tr-TR" dirty="0"/>
              <a:t>5</a:t>
            </a:r>
            <a:r>
              <a:rPr lang="en-GB" dirty="0" smtClean="0"/>
              <a:t>. ABOUT LUVI CAVE HOTEL</a:t>
            </a:r>
          </a:p>
          <a:p>
            <a:r>
              <a:rPr lang="tr-TR" dirty="0"/>
              <a:t>6</a:t>
            </a:r>
            <a:r>
              <a:rPr lang="en-GB" dirty="0" smtClean="0"/>
              <a:t>. OUR VISION, MISSION AND VALUES</a:t>
            </a:r>
          </a:p>
          <a:p>
            <a:r>
              <a:rPr lang="tr-TR" dirty="0" smtClean="0"/>
              <a:t>7</a:t>
            </a:r>
            <a:r>
              <a:rPr lang="en-GB" dirty="0" smtClean="0"/>
              <a:t>. </a:t>
            </a:r>
            <a:r>
              <a:rPr lang="en-GB" dirty="0" smtClean="0"/>
              <a:t>OUR SUSTAINABILITY ROADMAP</a:t>
            </a:r>
            <a:endParaRPr lang="en-GB" dirty="0" smtClean="0"/>
          </a:p>
          <a:p>
            <a:r>
              <a:rPr lang="tr-TR" dirty="0" smtClean="0"/>
              <a:t>8</a:t>
            </a:r>
            <a:r>
              <a:rPr lang="en-GB" dirty="0" smtClean="0"/>
              <a:t>. OUR APPROACH TO SUSTAINABILITY </a:t>
            </a:r>
          </a:p>
          <a:p>
            <a:r>
              <a:rPr lang="tr-TR" dirty="0" smtClean="0"/>
              <a:t>9-10</a:t>
            </a:r>
            <a:r>
              <a:rPr lang="en-GB" dirty="0" smtClean="0"/>
              <a:t>. OUR SUSTAINABLE MANAGEMENT PRACTICES </a:t>
            </a:r>
          </a:p>
          <a:p>
            <a:r>
              <a:rPr lang="tr-TR" dirty="0" smtClean="0"/>
              <a:t>11</a:t>
            </a:r>
            <a:r>
              <a:rPr lang="en-GB" dirty="0" smtClean="0"/>
              <a:t>. COMMUNICATION with STAKEHOLDERS</a:t>
            </a:r>
          </a:p>
          <a:p>
            <a:r>
              <a:rPr lang="tr-TR" dirty="0" smtClean="0"/>
              <a:t>12</a:t>
            </a:r>
            <a:r>
              <a:rPr lang="en-GB" dirty="0" smtClean="0"/>
              <a:t>. OUR SUSTAINABILITY PRACTICES</a:t>
            </a:r>
          </a:p>
          <a:p>
            <a:r>
              <a:rPr lang="en-GB" dirty="0" smtClean="0"/>
              <a:t>1</a:t>
            </a:r>
            <a:r>
              <a:rPr lang="tr-TR" dirty="0" smtClean="0"/>
              <a:t>3</a:t>
            </a:r>
            <a:r>
              <a:rPr lang="en-GB" dirty="0" smtClean="0"/>
              <a:t>. RECYCLING and RENEWABLE ENERGY </a:t>
            </a:r>
          </a:p>
          <a:p>
            <a:r>
              <a:rPr lang="en-GB" dirty="0" smtClean="0"/>
              <a:t>1</a:t>
            </a:r>
            <a:r>
              <a:rPr lang="tr-TR" dirty="0" smtClean="0"/>
              <a:t>4</a:t>
            </a:r>
            <a:r>
              <a:rPr lang="en-GB" dirty="0" smtClean="0"/>
              <a:t>. CHEMICAL CONSUMPTION</a:t>
            </a:r>
          </a:p>
          <a:p>
            <a:r>
              <a:rPr lang="en-GB" dirty="0" smtClean="0"/>
              <a:t>1</a:t>
            </a:r>
            <a:r>
              <a:rPr lang="tr-TR" dirty="0" smtClean="0"/>
              <a:t>5</a:t>
            </a:r>
            <a:r>
              <a:rPr lang="en-GB" dirty="0" smtClean="0"/>
              <a:t>. OUR SOCIAL RESPONSIBILITY PROJECTS</a:t>
            </a:r>
          </a:p>
          <a:p>
            <a:endParaRPr lang="tr-TR" dirty="0"/>
          </a:p>
          <a:p>
            <a:endParaRPr lang="tr-TR" dirty="0"/>
          </a:p>
        </p:txBody>
      </p:sp>
    </p:spTree>
    <p:extLst>
      <p:ext uri="{BB962C8B-B14F-4D97-AF65-F5344CB8AC3E}">
        <p14:creationId xmlns:p14="http://schemas.microsoft.com/office/powerpoint/2010/main" val="4069038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ABOUT </a:t>
            </a:r>
            <a:r>
              <a:rPr lang="en-GB" b="1" dirty="0" smtClean="0"/>
              <a:t>the</a:t>
            </a:r>
            <a:r>
              <a:rPr lang="tr-TR" b="1" dirty="0" smtClean="0"/>
              <a:t> </a:t>
            </a:r>
            <a:r>
              <a:rPr lang="tr-TR" b="1" dirty="0"/>
              <a:t>SUSTAINABILITY REPORT</a:t>
            </a:r>
            <a:r>
              <a:rPr lang="tr-TR" b="1" dirty="0"/>
              <a:t/>
            </a:r>
            <a:br>
              <a:rPr lang="tr-TR" b="1" dirty="0"/>
            </a:br>
            <a:endParaRPr lang="tr-TR" b="1" dirty="0"/>
          </a:p>
        </p:txBody>
      </p:sp>
      <p:sp>
        <p:nvSpPr>
          <p:cNvPr id="3" name="İçerik Yer Tutucusu 2"/>
          <p:cNvSpPr>
            <a:spLocks noGrp="1"/>
          </p:cNvSpPr>
          <p:nvPr>
            <p:ph idx="1"/>
          </p:nvPr>
        </p:nvSpPr>
        <p:spPr/>
        <p:txBody>
          <a:bodyPr>
            <a:normAutofit fontScale="92500"/>
          </a:bodyPr>
          <a:lstStyle/>
          <a:p>
            <a:r>
              <a:rPr lang="en-GB" dirty="0" smtClean="0"/>
              <a:t>In the sustainability report we have published as </a:t>
            </a:r>
            <a:r>
              <a:rPr lang="tr-TR" dirty="0" smtClean="0"/>
              <a:t>Luvi</a:t>
            </a:r>
            <a:r>
              <a:rPr lang="en-GB" dirty="0" smtClean="0"/>
              <a:t> Cave Hotel, our goal is to share the work we carried out in the environmental and social fields along with our future aims about this issue with you, our stakeholders. </a:t>
            </a:r>
          </a:p>
          <a:p>
            <a:r>
              <a:rPr lang="en-GB" dirty="0" smtClean="0"/>
              <a:t>The Report covers the data between 01.01.2023 and 31.12.2023.</a:t>
            </a:r>
          </a:p>
          <a:p>
            <a:r>
              <a:rPr lang="en-GB" dirty="0" smtClean="0"/>
              <a:t>We aim to continuously improve our sustainability-related activities with the valuable opinions and suggestions of you as our stakeholders. Therefore, our contact information for any feedback is provided below for your information.</a:t>
            </a:r>
          </a:p>
          <a:p>
            <a:r>
              <a:rPr lang="en-GB" dirty="0" smtClean="0"/>
              <a:t>Person in Charge: </a:t>
            </a:r>
            <a:r>
              <a:rPr lang="tr-TR" dirty="0" smtClean="0"/>
              <a:t>Deniz Turgut / Luvi</a:t>
            </a:r>
            <a:r>
              <a:rPr lang="en-GB" dirty="0" smtClean="0"/>
              <a:t> Cave Hotel General Manager</a:t>
            </a:r>
          </a:p>
          <a:p>
            <a:r>
              <a:rPr lang="en-GB" dirty="0" smtClean="0"/>
              <a:t>E-mail : info@luvicavehotel.com</a:t>
            </a:r>
          </a:p>
          <a:p>
            <a:r>
              <a:rPr lang="en-GB" dirty="0" smtClean="0"/>
              <a:t>Mobile : 0 536 495 08 78</a:t>
            </a:r>
          </a:p>
          <a:p>
            <a:r>
              <a:rPr lang="en-GB" dirty="0" smtClean="0"/>
              <a:t>Address </a:t>
            </a:r>
            <a:r>
              <a:rPr lang="tr-TR" dirty="0" smtClean="0"/>
              <a:t>: </a:t>
            </a:r>
            <a:r>
              <a:rPr lang="tr-TR" dirty="0" err="1" smtClean="0"/>
              <a:t>Aydinli</a:t>
            </a:r>
            <a:r>
              <a:rPr lang="tr-TR" dirty="0" smtClean="0"/>
              <a:t> Orta Mahallesi </a:t>
            </a:r>
            <a:r>
              <a:rPr lang="tr-TR" dirty="0"/>
              <a:t>Çakır </a:t>
            </a:r>
            <a:r>
              <a:rPr lang="tr-TR" dirty="0" smtClean="0"/>
              <a:t>Sokak No:8 </a:t>
            </a:r>
            <a:r>
              <a:rPr lang="tr-TR" dirty="0" err="1" smtClean="0"/>
              <a:t>Goreme</a:t>
            </a:r>
            <a:r>
              <a:rPr lang="tr-TR" dirty="0" smtClean="0"/>
              <a:t>/</a:t>
            </a:r>
            <a:r>
              <a:rPr lang="tr-TR" dirty="0" err="1" smtClean="0"/>
              <a:t>Nevsehir</a:t>
            </a:r>
            <a:endParaRPr lang="tr-TR" dirty="0"/>
          </a:p>
          <a:p>
            <a:endParaRPr lang="tr-TR" dirty="0"/>
          </a:p>
          <a:p>
            <a:endParaRPr lang="tr-TR" dirty="0"/>
          </a:p>
        </p:txBody>
      </p:sp>
    </p:spTree>
    <p:extLst>
      <p:ext uri="{BB962C8B-B14F-4D97-AF65-F5344CB8AC3E}">
        <p14:creationId xmlns:p14="http://schemas.microsoft.com/office/powerpoint/2010/main" val="3875989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99360" y="696686"/>
            <a:ext cx="9074331" cy="905692"/>
          </a:xfrm>
        </p:spPr>
        <p:txBody>
          <a:bodyPr>
            <a:normAutofit fontScale="90000"/>
          </a:bodyPr>
          <a:lstStyle/>
          <a:p>
            <a:r>
              <a:rPr lang="tr-TR" b="1" dirty="0"/>
              <a:t>MESSAGE of </a:t>
            </a:r>
            <a:r>
              <a:rPr lang="en-US" b="1" dirty="0" smtClean="0"/>
              <a:t>the</a:t>
            </a:r>
            <a:r>
              <a:rPr lang="tr-TR" b="1" dirty="0" smtClean="0"/>
              <a:t> </a:t>
            </a:r>
            <a:r>
              <a:rPr lang="tr-TR" b="1" dirty="0"/>
              <a:t>GENERAL </a:t>
            </a:r>
            <a:r>
              <a:rPr lang="tr-TR" b="1" dirty="0" smtClean="0"/>
              <a:t>MANAGEMENT</a:t>
            </a:r>
            <a:endParaRPr lang="tr-TR" b="1" dirty="0"/>
          </a:p>
        </p:txBody>
      </p:sp>
      <p:sp>
        <p:nvSpPr>
          <p:cNvPr id="3" name="İçerik Yer Tutucusu 2"/>
          <p:cNvSpPr>
            <a:spLocks noGrp="1"/>
          </p:cNvSpPr>
          <p:nvPr>
            <p:ph idx="1"/>
          </p:nvPr>
        </p:nvSpPr>
        <p:spPr>
          <a:xfrm>
            <a:off x="6577738" y="1976846"/>
            <a:ext cx="5065622" cy="4720045"/>
          </a:xfrm>
        </p:spPr>
        <p:txBody>
          <a:bodyPr>
            <a:normAutofit fontScale="85000" lnSpcReduction="10000"/>
          </a:bodyPr>
          <a:lstStyle/>
          <a:p>
            <a:r>
              <a:rPr lang="tr-TR" i="1" dirty="0" smtClean="0">
                <a:cs typeface="Arial" panose="020B0604020202020204" pitchFamily="34" charset="0"/>
              </a:rPr>
              <a:t>Luvi</a:t>
            </a:r>
            <a:r>
              <a:rPr lang="en-GB" i="1" dirty="0" smtClean="0">
                <a:cs typeface="Arial" panose="020B0604020202020204" pitchFamily="34" charset="0"/>
              </a:rPr>
              <a:t> Cave Hotel, which has been providing boutique hotel services to its guests since 2021, welcomes guests looking for both a cultural and historical holiday with a total of 12 rooms 8 of which are cave rooms. </a:t>
            </a:r>
          </a:p>
          <a:p>
            <a:r>
              <a:rPr lang="en-US" i="1" dirty="0">
                <a:cs typeface="Arial" panose="020B0604020202020204" pitchFamily="34" charset="0"/>
              </a:rPr>
              <a:t>Today, our facility, which hosts guests from various parts of Turkey and the world, continues to offer services that aim to ensure and exceed guest satisfaction at the highest level. </a:t>
            </a:r>
            <a:endParaRPr lang="tr-TR" i="1" dirty="0" smtClean="0">
              <a:cs typeface="Arial" panose="020B0604020202020204" pitchFamily="34" charset="0"/>
            </a:endParaRPr>
          </a:p>
          <a:p>
            <a:r>
              <a:rPr lang="en-US" i="1" dirty="0">
                <a:cs typeface="Arial" panose="020B0604020202020204" pitchFamily="34" charset="0"/>
              </a:rPr>
              <a:t>It is the mission of </a:t>
            </a:r>
            <a:r>
              <a:rPr lang="tr-TR" i="1" dirty="0" smtClean="0">
                <a:cs typeface="Arial" panose="020B0604020202020204" pitchFamily="34" charset="0"/>
              </a:rPr>
              <a:t>Luvi</a:t>
            </a:r>
            <a:r>
              <a:rPr lang="en-US" i="1" dirty="0" smtClean="0">
                <a:cs typeface="Arial" panose="020B0604020202020204" pitchFamily="34" charset="0"/>
              </a:rPr>
              <a:t> </a:t>
            </a:r>
            <a:r>
              <a:rPr lang="en-US" i="1" dirty="0">
                <a:cs typeface="Arial" panose="020B0604020202020204" pitchFamily="34" charset="0"/>
              </a:rPr>
              <a:t>Cave Hotel to add value to our stakeholders and become a leader in tourism by applying sustainable tourism principles with the participation of all our employees</a:t>
            </a:r>
            <a:r>
              <a:rPr lang="en-US" i="1" dirty="0" smtClean="0">
                <a:cs typeface="Arial" panose="020B0604020202020204" pitchFamily="34" charset="0"/>
              </a:rPr>
              <a:t>.</a:t>
            </a:r>
            <a:endParaRPr lang="tr-TR" i="1" dirty="0" smtClean="0">
              <a:cs typeface="Arial" panose="020B0604020202020204" pitchFamily="34" charset="0"/>
            </a:endParaRPr>
          </a:p>
          <a:p>
            <a:r>
              <a:rPr lang="en-US" i="1" dirty="0" smtClean="0">
                <a:cs typeface="Arial" panose="020B0604020202020204" pitchFamily="34" charset="0"/>
              </a:rPr>
              <a:t>We </a:t>
            </a:r>
            <a:r>
              <a:rPr lang="en-US" i="1" dirty="0">
                <a:cs typeface="Arial" panose="020B0604020202020204" pitchFamily="34" charset="0"/>
              </a:rPr>
              <a:t>will continue to provide </a:t>
            </a:r>
            <a:r>
              <a:rPr lang="en-US" i="1" dirty="0" smtClean="0">
                <a:cs typeface="Arial" panose="020B0604020202020204" pitchFamily="34" charset="0"/>
              </a:rPr>
              <a:t>honest</a:t>
            </a:r>
            <a:r>
              <a:rPr lang="tr-TR" i="1" dirty="0">
                <a:cs typeface="Arial" panose="020B0604020202020204" pitchFamily="34" charset="0"/>
              </a:rPr>
              <a:t>,</a:t>
            </a:r>
            <a:r>
              <a:rPr lang="en-US" i="1" dirty="0" smtClean="0">
                <a:cs typeface="Arial" panose="020B0604020202020204" pitchFamily="34" charset="0"/>
              </a:rPr>
              <a:t> hard-working</a:t>
            </a:r>
            <a:r>
              <a:rPr lang="tr-TR" i="1" dirty="0" smtClean="0">
                <a:cs typeface="Arial" panose="020B0604020202020204" pitchFamily="34" charset="0"/>
              </a:rPr>
              <a:t> </a:t>
            </a:r>
            <a:r>
              <a:rPr lang="en-US" i="1" dirty="0" smtClean="0">
                <a:cs typeface="Arial" panose="020B0604020202020204" pitchFamily="34" charset="0"/>
              </a:rPr>
              <a:t>and</a:t>
            </a:r>
            <a:r>
              <a:rPr lang="tr-TR" i="1" dirty="0" smtClean="0">
                <a:cs typeface="Arial" panose="020B0604020202020204" pitchFamily="34" charset="0"/>
              </a:rPr>
              <a:t> </a:t>
            </a:r>
            <a:r>
              <a:rPr lang="en-US" i="1" dirty="0" smtClean="0">
                <a:cs typeface="Arial" panose="020B0604020202020204" pitchFamily="34" charset="0"/>
              </a:rPr>
              <a:t>reliable </a:t>
            </a:r>
            <a:r>
              <a:rPr lang="en-US" i="1" dirty="0">
                <a:cs typeface="Arial" panose="020B0604020202020204" pitchFamily="34" charset="0"/>
              </a:rPr>
              <a:t>service with our open, transparent </a:t>
            </a:r>
            <a:r>
              <a:rPr lang="en-US" i="1" dirty="0" smtClean="0">
                <a:cs typeface="Arial" panose="020B0604020202020204" pitchFamily="34" charset="0"/>
              </a:rPr>
              <a:t>management </a:t>
            </a:r>
            <a:r>
              <a:rPr lang="en-US" i="1" dirty="0">
                <a:cs typeface="Arial" panose="020B0604020202020204" pitchFamily="34" charset="0"/>
              </a:rPr>
              <a:t>style </a:t>
            </a:r>
            <a:r>
              <a:rPr lang="en-US" i="1" dirty="0" smtClean="0">
                <a:cs typeface="Arial" panose="020B0604020202020204" pitchFamily="34" charset="0"/>
              </a:rPr>
              <a:t>and </a:t>
            </a:r>
            <a:r>
              <a:rPr lang="en-US" i="1" dirty="0">
                <a:cs typeface="Arial" panose="020B0604020202020204" pitchFamily="34" charset="0"/>
              </a:rPr>
              <a:t>professionalism </a:t>
            </a:r>
            <a:r>
              <a:rPr lang="en-US" i="1" dirty="0" smtClean="0">
                <a:cs typeface="Arial" panose="020B0604020202020204" pitchFamily="34" charset="0"/>
              </a:rPr>
              <a:t>principles. </a:t>
            </a:r>
            <a:endParaRPr lang="en-GB" i="1" dirty="0" smtClean="0">
              <a:cs typeface="Arial" panose="020B0604020202020204" pitchFamily="34" charset="0"/>
            </a:endParaRPr>
          </a:p>
          <a:p>
            <a:pPr marL="0" indent="0">
              <a:buNone/>
            </a:pPr>
            <a:r>
              <a:rPr lang="tr-TR" i="1" dirty="0">
                <a:cs typeface="Arial" panose="020B0604020202020204" pitchFamily="34" charset="0"/>
              </a:rPr>
              <a:t>						Deniz Turgut</a:t>
            </a:r>
          </a:p>
          <a:p>
            <a:pPr marL="0" indent="0">
              <a:buNone/>
            </a:pPr>
            <a:r>
              <a:rPr lang="tr-TR" i="1" dirty="0">
                <a:cs typeface="Arial" panose="020B0604020202020204" pitchFamily="34" charset="0"/>
              </a:rPr>
              <a:t>						</a:t>
            </a:r>
            <a:r>
              <a:rPr lang="tr-TR" i="1" dirty="0" smtClean="0">
                <a:cs typeface="Arial" panose="020B0604020202020204" pitchFamily="34" charset="0"/>
              </a:rPr>
              <a:t>General Manager</a:t>
            </a:r>
            <a:endParaRPr lang="tr-TR" i="1" dirty="0">
              <a:cs typeface="Arial" panose="020B0604020202020204" pitchFamily="34" charset="0"/>
            </a:endParaRPr>
          </a:p>
          <a:p>
            <a:endParaRPr lang="tr-TR" dirty="0"/>
          </a:p>
          <a:p>
            <a:endParaRPr lang="tr-TR" dirty="0"/>
          </a:p>
          <a:p>
            <a:endParaRPr lang="tr-TR" dirty="0"/>
          </a:p>
          <a:p>
            <a:endParaRPr lang="tr-TR" dirty="0"/>
          </a:p>
        </p:txBody>
      </p:sp>
      <p:pic>
        <p:nvPicPr>
          <p:cNvPr id="5" name="İçerik Yer Tutucusu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7970" y="2194560"/>
            <a:ext cx="2312026" cy="2873828"/>
          </a:xfrm>
          <a:prstGeom prst="rect">
            <a:avLst/>
          </a:prstGeom>
        </p:spPr>
      </p:pic>
    </p:spTree>
    <p:extLst>
      <p:ext uri="{BB962C8B-B14F-4D97-AF65-F5344CB8AC3E}">
        <p14:creationId xmlns:p14="http://schemas.microsoft.com/office/powerpoint/2010/main" val="6576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ABOUT US</a:t>
            </a:r>
            <a:endParaRPr lang="tr-TR" b="1" dirty="0"/>
          </a:p>
        </p:txBody>
      </p:sp>
      <p:sp>
        <p:nvSpPr>
          <p:cNvPr id="3" name="İçerik Yer Tutucusu 2"/>
          <p:cNvSpPr>
            <a:spLocks noGrp="1"/>
          </p:cNvSpPr>
          <p:nvPr>
            <p:ph idx="1"/>
          </p:nvPr>
        </p:nvSpPr>
        <p:spPr/>
        <p:txBody>
          <a:bodyPr>
            <a:noAutofit/>
          </a:bodyPr>
          <a:lstStyle/>
          <a:p>
            <a:r>
              <a:rPr lang="en-GB" sz="1120" dirty="0" smtClean="0"/>
              <a:t>Our hotel is named after </a:t>
            </a:r>
            <a:r>
              <a:rPr lang="en-GB" sz="1120" dirty="0" smtClean="0"/>
              <a:t>The </a:t>
            </a:r>
            <a:r>
              <a:rPr lang="en-GB" sz="1120" dirty="0" err="1" smtClean="0"/>
              <a:t>Luwians</a:t>
            </a:r>
            <a:r>
              <a:rPr lang="en-GB" sz="1120" dirty="0" smtClean="0"/>
              <a:t>, </a:t>
            </a:r>
            <a:r>
              <a:rPr lang="en-GB" sz="1120" dirty="0" smtClean="0"/>
              <a:t>one of the </a:t>
            </a:r>
            <a:r>
              <a:rPr lang="en-GB" sz="1120" dirty="0" smtClean="0"/>
              <a:t>ancient peoples of Anatolia who lived around 2300 BC. The </a:t>
            </a:r>
            <a:r>
              <a:rPr lang="en-GB" sz="1120" dirty="0" err="1" smtClean="0"/>
              <a:t>Luwians</a:t>
            </a:r>
            <a:r>
              <a:rPr lang="en-GB" sz="1120" dirty="0" smtClean="0"/>
              <a:t>, who lived in Anatolia during the Iron Age, were known as the "People of Light" and are the source of the word light, which exists in many languages ​​today</a:t>
            </a:r>
            <a:r>
              <a:rPr lang="tr-TR" sz="1120" dirty="0" smtClean="0"/>
              <a:t>:</a:t>
            </a:r>
            <a:r>
              <a:rPr lang="en-GB" sz="1120" dirty="0" smtClean="0"/>
              <a:t> “Light” in English, “</a:t>
            </a:r>
            <a:r>
              <a:rPr lang="en-GB" sz="1120" dirty="0" err="1" smtClean="0"/>
              <a:t>Licht</a:t>
            </a:r>
            <a:r>
              <a:rPr lang="en-GB" sz="1120" dirty="0" smtClean="0"/>
              <a:t>” in German, “Lumière” in French, “Luz” in Spanish and many more... We decided to name our hotel </a:t>
            </a:r>
            <a:r>
              <a:rPr lang="en-GB" sz="1120" dirty="0" err="1" smtClean="0"/>
              <a:t>Luvi</a:t>
            </a:r>
            <a:r>
              <a:rPr lang="en-GB" sz="1120" dirty="0" smtClean="0"/>
              <a:t> because we wanted these ancient people to shed light on our path, too.</a:t>
            </a:r>
          </a:p>
          <a:p>
            <a:r>
              <a:rPr lang="en-US" sz="1120" dirty="0" err="1"/>
              <a:t>Luvi</a:t>
            </a:r>
            <a:r>
              <a:rPr lang="en-US" sz="1120" dirty="0"/>
              <a:t> Cave Hotel is a boutique hotel consisting of a combination of 4 separate buildings located on the same street and used as homes/living spaces for centuries. There are 12 rooms in our hotel, 8 </a:t>
            </a:r>
            <a:r>
              <a:rPr lang="en-GB" sz="1120" dirty="0" smtClean="0"/>
              <a:t>of which are cave rooms and 4 stone ones. </a:t>
            </a:r>
          </a:p>
          <a:p>
            <a:r>
              <a:rPr lang="en-GB" sz="1120" dirty="0" smtClean="0"/>
              <a:t>The different exterior and interior designs, decorations and sizes of each room give our hotel a unique character.</a:t>
            </a:r>
          </a:p>
          <a:p>
            <a:r>
              <a:rPr lang="en-GB" sz="1120" dirty="0" smtClean="0"/>
              <a:t>Our rooms promise fascinating views and an unforgettable stay via their architecture combining traditional and modern styles with a tasteful touch.</a:t>
            </a:r>
          </a:p>
          <a:p>
            <a:r>
              <a:rPr lang="en-US" sz="1120" dirty="0" smtClean="0"/>
              <a:t>Although </a:t>
            </a:r>
            <a:r>
              <a:rPr lang="en-US" sz="1120" dirty="0"/>
              <a:t>our hotel is located in the center of </a:t>
            </a:r>
            <a:r>
              <a:rPr lang="en-US" sz="1120" dirty="0" smtClean="0"/>
              <a:t>G</a:t>
            </a:r>
            <a:r>
              <a:rPr lang="tr-TR" sz="1120" dirty="0"/>
              <a:t>o</a:t>
            </a:r>
            <a:r>
              <a:rPr lang="en-US" sz="1120" dirty="0" err="1" smtClean="0"/>
              <a:t>reme</a:t>
            </a:r>
            <a:r>
              <a:rPr lang="en-US" sz="1120" dirty="0"/>
              <a:t>, it offers a quiet and peaceful accommodation opportunity, away from vehicle traffic and all the chaos and noise caused by it, thanks to its location on a dead-end street</a:t>
            </a:r>
            <a:r>
              <a:rPr lang="en-US" sz="1120" dirty="0" smtClean="0"/>
              <a:t>.</a:t>
            </a:r>
            <a:endParaRPr lang="tr-TR" sz="1120" dirty="0" smtClean="0"/>
          </a:p>
          <a:p>
            <a:r>
              <a:rPr lang="en-GB" sz="1120" dirty="0" smtClean="0"/>
              <a:t>Our rooftop terraces offer breath-taking views of G</a:t>
            </a:r>
            <a:r>
              <a:rPr lang="tr-TR" sz="1120" dirty="0" smtClean="0"/>
              <a:t>o</a:t>
            </a:r>
            <a:r>
              <a:rPr lang="en-GB" sz="1120" dirty="0" err="1" smtClean="0"/>
              <a:t>reme</a:t>
            </a:r>
            <a:r>
              <a:rPr lang="en-GB" sz="1120" dirty="0" smtClean="0"/>
              <a:t> and the surrounding valleys with a very wide angle. Despite all the charm of Cappadocia, which is a paradise of outdoor activities; our tastefully decorated Terrace Bar and common outdoor areas make our guests want to spend more time at our hotel.</a:t>
            </a:r>
            <a:endParaRPr lang="tr-TR" sz="1120" dirty="0" smtClean="0"/>
          </a:p>
          <a:p>
            <a:r>
              <a:rPr lang="en-GB" sz="1120" dirty="0" smtClean="0"/>
              <a:t>The presence of our neighbours living in the rock houses on the same street just next to our hotel offers our guests the chance to personally observe the traditional/authentic living conditions of Cappadocia.</a:t>
            </a:r>
            <a:endParaRPr lang="tr-TR" sz="1120" dirty="0"/>
          </a:p>
        </p:txBody>
      </p:sp>
    </p:spTree>
    <p:extLst>
      <p:ext uri="{BB962C8B-B14F-4D97-AF65-F5344CB8AC3E}">
        <p14:creationId xmlns:p14="http://schemas.microsoft.com/office/powerpoint/2010/main" val="77431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OUR VISION, MISSION AND VALUES</a:t>
            </a:r>
            <a:r>
              <a:rPr lang="tr-TR" dirty="0"/>
              <a:t/>
            </a:r>
            <a:br>
              <a:rPr lang="tr-TR" dirty="0"/>
            </a:br>
            <a:endParaRPr lang="tr-TR" dirty="0"/>
          </a:p>
        </p:txBody>
      </p:sp>
      <p:sp>
        <p:nvSpPr>
          <p:cNvPr id="3" name="İçerik Yer Tutucusu 2"/>
          <p:cNvSpPr>
            <a:spLocks noGrp="1"/>
          </p:cNvSpPr>
          <p:nvPr>
            <p:ph sz="half" idx="1"/>
          </p:nvPr>
        </p:nvSpPr>
        <p:spPr/>
        <p:txBody>
          <a:bodyPr>
            <a:normAutofit fontScale="92500" lnSpcReduction="20000"/>
          </a:bodyPr>
          <a:lstStyle/>
          <a:p>
            <a:pPr marL="0" indent="0">
              <a:buNone/>
            </a:pPr>
            <a:r>
              <a:rPr lang="tr-TR" b="1" dirty="0"/>
              <a:t>LUVI CAVE HOTEL </a:t>
            </a:r>
            <a:r>
              <a:rPr lang="tr-TR" b="1" dirty="0" smtClean="0"/>
              <a:t>VISION</a:t>
            </a:r>
            <a:endParaRPr lang="tr-TR" b="1" dirty="0"/>
          </a:p>
          <a:p>
            <a:r>
              <a:rPr lang="en-US" dirty="0"/>
              <a:t>To become a reliable brand at home and </a:t>
            </a:r>
            <a:r>
              <a:rPr lang="en-US" dirty="0" smtClean="0"/>
              <a:t>abroad</a:t>
            </a:r>
            <a:endParaRPr lang="tr-TR" dirty="0" smtClean="0"/>
          </a:p>
          <a:p>
            <a:r>
              <a:rPr lang="en-US" dirty="0"/>
              <a:t>To maintain healthy growth and development in our </a:t>
            </a:r>
            <a:r>
              <a:rPr lang="en-US" dirty="0" smtClean="0"/>
              <a:t>industry</a:t>
            </a:r>
            <a:endParaRPr lang="tr-TR" dirty="0" smtClean="0"/>
          </a:p>
          <a:p>
            <a:r>
              <a:rPr lang="en-US" dirty="0"/>
              <a:t>Diversification in </a:t>
            </a:r>
            <a:r>
              <a:rPr lang="en-US" dirty="0" smtClean="0"/>
              <a:t>integrity</a:t>
            </a:r>
            <a:endParaRPr lang="tr-TR" dirty="0"/>
          </a:p>
        </p:txBody>
      </p:sp>
      <p:sp>
        <p:nvSpPr>
          <p:cNvPr id="4" name="İçerik Yer Tutucusu 3"/>
          <p:cNvSpPr>
            <a:spLocks noGrp="1"/>
          </p:cNvSpPr>
          <p:nvPr>
            <p:ph sz="half" idx="2"/>
          </p:nvPr>
        </p:nvSpPr>
        <p:spPr/>
        <p:txBody>
          <a:bodyPr>
            <a:normAutofit fontScale="92500" lnSpcReduction="20000"/>
          </a:bodyPr>
          <a:lstStyle/>
          <a:p>
            <a:pPr marL="0" indent="0">
              <a:buNone/>
            </a:pPr>
            <a:r>
              <a:rPr lang="tr-TR" b="1" dirty="0"/>
              <a:t>LUVI CAVE HOTEL </a:t>
            </a:r>
            <a:r>
              <a:rPr lang="tr-TR" b="1" dirty="0" smtClean="0"/>
              <a:t>MISSION</a:t>
            </a:r>
            <a:endParaRPr lang="tr-TR" dirty="0"/>
          </a:p>
          <a:p>
            <a:r>
              <a:rPr lang="en-US" dirty="0"/>
              <a:t>To provide our guests with the highest level of service that will make them feel </a:t>
            </a:r>
            <a:r>
              <a:rPr lang="en-US" dirty="0" smtClean="0"/>
              <a:t>special </a:t>
            </a:r>
            <a:r>
              <a:rPr lang="en-GB" dirty="0" smtClean="0"/>
              <a:t>whilst</a:t>
            </a:r>
            <a:r>
              <a:rPr lang="en-US" dirty="0" smtClean="0"/>
              <a:t> </a:t>
            </a:r>
            <a:r>
              <a:rPr lang="en-US" dirty="0"/>
              <a:t>respecting the environment and social values</a:t>
            </a:r>
            <a:r>
              <a:rPr lang="en-US" dirty="0" smtClean="0"/>
              <a:t>.</a:t>
            </a:r>
            <a:endParaRPr lang="tr-TR" dirty="0" smtClean="0"/>
          </a:p>
          <a:p>
            <a:r>
              <a:rPr lang="en-US" dirty="0"/>
              <a:t>To provide constantly </a:t>
            </a:r>
            <a:r>
              <a:rPr lang="en-US" dirty="0" smtClean="0"/>
              <a:t>improving</a:t>
            </a:r>
            <a:r>
              <a:rPr lang="tr-TR" dirty="0" smtClean="0"/>
              <a:t> </a:t>
            </a:r>
            <a:r>
              <a:rPr lang="en-US" dirty="0" smtClean="0"/>
              <a:t>services following innovations</a:t>
            </a:r>
            <a:endParaRPr lang="tr-TR" dirty="0" smtClean="0"/>
          </a:p>
          <a:p>
            <a:pPr marL="0" indent="0">
              <a:buNone/>
            </a:pPr>
            <a:r>
              <a:rPr lang="tr-TR" b="1" dirty="0" smtClean="0"/>
              <a:t>LUVI </a:t>
            </a:r>
            <a:r>
              <a:rPr lang="tr-TR" b="1" dirty="0"/>
              <a:t>CAVE HOTEL </a:t>
            </a:r>
            <a:r>
              <a:rPr lang="tr-TR" b="1" dirty="0" smtClean="0"/>
              <a:t>VALUES</a:t>
            </a:r>
            <a:endParaRPr lang="tr-TR" b="1" dirty="0"/>
          </a:p>
          <a:p>
            <a:r>
              <a:rPr lang="en-GB" dirty="0" smtClean="0"/>
              <a:t>Openness</a:t>
            </a:r>
            <a:r>
              <a:rPr lang="tr-TR" dirty="0" smtClean="0"/>
              <a:t>,</a:t>
            </a:r>
            <a:r>
              <a:rPr lang="en-GB" dirty="0" smtClean="0"/>
              <a:t> Transparency, Professionalism, Reliability, Fairness, Efficacy, Teamwork, Respect, Environmental Awareness, Animal Friendliness </a:t>
            </a:r>
            <a:endParaRPr lang="en-GB" dirty="0" smtClean="0"/>
          </a:p>
          <a:p>
            <a:endParaRPr lang="tr-TR" dirty="0"/>
          </a:p>
          <a:p>
            <a:endParaRPr lang="tr-TR" dirty="0"/>
          </a:p>
        </p:txBody>
      </p:sp>
    </p:spTree>
    <p:extLst>
      <p:ext uri="{BB962C8B-B14F-4D97-AF65-F5344CB8AC3E}">
        <p14:creationId xmlns:p14="http://schemas.microsoft.com/office/powerpoint/2010/main" val="394991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OUR SUSTAINABILITY ROADMAP</a:t>
            </a:r>
            <a:br>
              <a:rPr lang="tr-TR" b="1" dirty="0"/>
            </a:br>
            <a:r>
              <a:rPr lang="tr-TR" b="1" dirty="0"/>
              <a:t/>
            </a:r>
            <a:br>
              <a:rPr lang="tr-TR" b="1" dirty="0"/>
            </a:br>
            <a:endParaRPr lang="tr-TR" b="1" dirty="0"/>
          </a:p>
        </p:txBody>
      </p:sp>
      <p:sp>
        <p:nvSpPr>
          <p:cNvPr id="5" name="İçerik Yer Tutucusu 4"/>
          <p:cNvSpPr>
            <a:spLocks noGrp="1"/>
          </p:cNvSpPr>
          <p:nvPr>
            <p:ph idx="1"/>
          </p:nvPr>
        </p:nvSpPr>
        <p:spPr/>
        <p:txBody>
          <a:bodyPr>
            <a:normAutofit/>
          </a:bodyPr>
          <a:lstStyle/>
          <a:p>
            <a:pPr marL="0" indent="0">
              <a:buNone/>
            </a:pPr>
            <a:r>
              <a:rPr lang="en-GB" b="1" dirty="0"/>
              <a:t>OUR APPROACH TO SUSTAINABILITY </a:t>
            </a:r>
          </a:p>
          <a:p>
            <a:r>
              <a:rPr lang="en-GB" dirty="0" smtClean="0"/>
              <a:t>Environmentally and Animal Friendly</a:t>
            </a:r>
            <a:r>
              <a:rPr lang="tr-TR" dirty="0" smtClean="0"/>
              <a:t>…</a:t>
            </a:r>
            <a:r>
              <a:rPr lang="en-GB" dirty="0" smtClean="0"/>
              <a:t> </a:t>
            </a:r>
          </a:p>
          <a:p>
            <a:r>
              <a:rPr lang="en-GB" dirty="0" smtClean="0"/>
              <a:t>Our hotel, placed among historical and cultural beauties, adopts a tourism approach that does not destroy our history and cultural heritage, but coexists with the surrounding nature and cultural richness.</a:t>
            </a:r>
          </a:p>
          <a:p>
            <a:r>
              <a:rPr lang="en-GB" dirty="0" smtClean="0"/>
              <a:t>Our animal-friendly hotel provides food supplement for the habitats of wild animals in our region at certain periods throughout the year.</a:t>
            </a:r>
          </a:p>
          <a:p>
            <a:r>
              <a:rPr lang="en-GB" dirty="0" smtClean="0"/>
              <a:t>As </a:t>
            </a:r>
            <a:r>
              <a:rPr lang="en-GB" dirty="0" err="1" smtClean="0"/>
              <a:t>Luvi</a:t>
            </a:r>
            <a:r>
              <a:rPr lang="en-GB" dirty="0" smtClean="0"/>
              <a:t> Cave Hotel, we carry out many activities to provide social benefit. We will continue to carry out these activities to provide social benefit and add value to our stakeholders.</a:t>
            </a:r>
            <a:endParaRPr lang="en-GB" dirty="0" smtClean="0"/>
          </a:p>
          <a:p>
            <a:endParaRPr lang="tr-TR" dirty="0"/>
          </a:p>
        </p:txBody>
      </p:sp>
    </p:spTree>
    <p:extLst>
      <p:ext uri="{BB962C8B-B14F-4D97-AF65-F5344CB8AC3E}">
        <p14:creationId xmlns:p14="http://schemas.microsoft.com/office/powerpoint/2010/main" val="522943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58505"/>
          </a:xfrm>
        </p:spPr>
        <p:txBody>
          <a:bodyPr>
            <a:normAutofit/>
          </a:bodyPr>
          <a:lstStyle/>
          <a:p>
            <a:r>
              <a:rPr lang="en-GB" b="1" dirty="0" smtClean="0"/>
              <a:t>OUR </a:t>
            </a:r>
            <a:r>
              <a:rPr lang="en-GB" b="1" dirty="0"/>
              <a:t>APPROACH TO </a:t>
            </a:r>
            <a:r>
              <a:rPr lang="en-GB" b="1" dirty="0" smtClean="0"/>
              <a:t>SUSTAINABILITY</a:t>
            </a:r>
            <a:endParaRPr lang="tr-TR" dirty="0"/>
          </a:p>
        </p:txBody>
      </p:sp>
      <p:sp>
        <p:nvSpPr>
          <p:cNvPr id="3" name="İçerik Yer Tutucusu 2"/>
          <p:cNvSpPr>
            <a:spLocks noGrp="1"/>
          </p:cNvSpPr>
          <p:nvPr>
            <p:ph idx="1"/>
          </p:nvPr>
        </p:nvSpPr>
        <p:spPr>
          <a:xfrm>
            <a:off x="1683522" y="2159726"/>
            <a:ext cx="5457508" cy="3777622"/>
          </a:xfrm>
        </p:spPr>
        <p:txBody>
          <a:bodyPr>
            <a:normAutofit lnSpcReduction="10000"/>
          </a:bodyPr>
          <a:lstStyle/>
          <a:p>
            <a:pPr marL="0" indent="0">
              <a:buNone/>
            </a:pPr>
            <a:r>
              <a:rPr lang="tr-TR" b="1" dirty="0" smtClean="0"/>
              <a:t>     OUR GOALS:</a:t>
            </a:r>
            <a:endParaRPr lang="tr-TR" dirty="0" smtClean="0"/>
          </a:p>
          <a:p>
            <a:r>
              <a:rPr lang="en-GB" dirty="0" smtClean="0"/>
              <a:t>Improving communication with stakeholders</a:t>
            </a:r>
          </a:p>
          <a:p>
            <a:pPr lvl="0"/>
            <a:r>
              <a:rPr lang="en-GB" dirty="0" smtClean="0"/>
              <a:t>Developing methods</a:t>
            </a:r>
            <a:r>
              <a:rPr lang="en-GB" dirty="0" smtClean="0"/>
              <a:t> to share our sustainability efforts with our stakeholders more </a:t>
            </a:r>
            <a:r>
              <a:rPr lang="en-GB" dirty="0" smtClean="0"/>
              <a:t>effectively</a:t>
            </a:r>
          </a:p>
          <a:p>
            <a:pPr lvl="0"/>
            <a:r>
              <a:rPr lang="en-GB" dirty="0" smtClean="0"/>
              <a:t>Optimization in data collection processes</a:t>
            </a:r>
            <a:endParaRPr lang="en-GB" dirty="0" smtClean="0"/>
          </a:p>
          <a:p>
            <a:r>
              <a:rPr lang="en-GB" dirty="0" smtClean="0"/>
              <a:t>Conducting studies to set our goals more effectively to achieve results by reviewing the sources used in data collection</a:t>
            </a:r>
          </a:p>
          <a:p>
            <a:pPr lvl="0"/>
            <a:r>
              <a:rPr lang="en-GB" dirty="0" smtClean="0"/>
              <a:t>Compliance with international standards</a:t>
            </a:r>
          </a:p>
          <a:p>
            <a:pPr lvl="0"/>
            <a:r>
              <a:rPr lang="en-GB" dirty="0" smtClean="0"/>
              <a:t>Occupational health and safety </a:t>
            </a:r>
            <a:endParaRPr lang="en-GB" dirty="0"/>
          </a:p>
        </p:txBody>
      </p:sp>
      <p:pic>
        <p:nvPicPr>
          <p:cNvPr id="4" name="İçerik Yer Tutucusu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4986" y="1998872"/>
            <a:ext cx="4417467" cy="2765786"/>
          </a:xfrm>
          <a:prstGeom prst="rect">
            <a:avLst/>
          </a:prstGeom>
        </p:spPr>
      </p:pic>
    </p:spTree>
    <p:extLst>
      <p:ext uri="{BB962C8B-B14F-4D97-AF65-F5344CB8AC3E}">
        <p14:creationId xmlns:p14="http://schemas.microsoft.com/office/powerpoint/2010/main" val="2150690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OUR SUSTAINABLE MANAGEMENT PRACTICES</a:t>
            </a:r>
            <a:r>
              <a:rPr lang="tr-TR" b="1" dirty="0" smtClean="0"/>
              <a:t/>
            </a:r>
            <a:br>
              <a:rPr lang="tr-TR" b="1" dirty="0" smtClean="0"/>
            </a:br>
            <a:endParaRPr lang="tr-TR" b="1" dirty="0"/>
          </a:p>
        </p:txBody>
      </p:sp>
      <p:sp>
        <p:nvSpPr>
          <p:cNvPr id="3" name="İçerik Yer Tutucusu 2"/>
          <p:cNvSpPr>
            <a:spLocks noGrp="1"/>
          </p:cNvSpPr>
          <p:nvPr>
            <p:ph idx="1"/>
          </p:nvPr>
        </p:nvSpPr>
        <p:spPr/>
        <p:txBody>
          <a:bodyPr>
            <a:normAutofit fontScale="92500" lnSpcReduction="20000"/>
          </a:bodyPr>
          <a:lstStyle/>
          <a:p>
            <a:r>
              <a:rPr lang="en-US" dirty="0"/>
              <a:t>To ensure that no work accidents occur by ensuring all occupational safety and work-related conditions for our employees and </a:t>
            </a:r>
            <a:r>
              <a:rPr lang="en-US" dirty="0" smtClean="0"/>
              <a:t>subcontractors</a:t>
            </a:r>
            <a:endParaRPr lang="tr-TR" dirty="0" smtClean="0"/>
          </a:p>
          <a:p>
            <a:pPr marL="0" indent="0">
              <a:buNone/>
            </a:pPr>
            <a:r>
              <a:rPr lang="en-US" b="1" dirty="0" smtClean="0"/>
              <a:t>COMPLIANCE </a:t>
            </a:r>
            <a:r>
              <a:rPr lang="en-GB" b="1" dirty="0" smtClean="0"/>
              <a:t>with the </a:t>
            </a:r>
            <a:r>
              <a:rPr lang="en-US" b="1" dirty="0" smtClean="0"/>
              <a:t>LAWS</a:t>
            </a:r>
            <a:r>
              <a:rPr lang="en-US" b="1" dirty="0"/>
              <a:t>:</a:t>
            </a:r>
            <a:endParaRPr lang="tr-TR" b="1" dirty="0"/>
          </a:p>
          <a:p>
            <a:r>
              <a:rPr lang="en-GB" dirty="0" smtClean="0"/>
              <a:t>Our facility operates in compliance with national and international laws.</a:t>
            </a:r>
          </a:p>
          <a:p>
            <a:r>
              <a:rPr lang="en-US" dirty="0" smtClean="0"/>
              <a:t>Our </a:t>
            </a:r>
            <a:r>
              <a:rPr lang="en-US" dirty="0"/>
              <a:t>facility received the Safe Tourism Certificate in 2021</a:t>
            </a:r>
            <a:r>
              <a:rPr lang="en-US" dirty="0" smtClean="0"/>
              <a:t>.</a:t>
            </a:r>
            <a:endParaRPr lang="tr-TR" dirty="0"/>
          </a:p>
          <a:p>
            <a:pPr marL="0" indent="0">
              <a:buNone/>
            </a:pPr>
            <a:r>
              <a:rPr lang="tr-TR" b="1" dirty="0" smtClean="0"/>
              <a:t>CORPORATE MANAGEMENT:</a:t>
            </a:r>
            <a:endParaRPr lang="tr-TR" dirty="0"/>
          </a:p>
          <a:p>
            <a:r>
              <a:rPr lang="en-US" dirty="0" smtClean="0"/>
              <a:t>Our </a:t>
            </a:r>
            <a:r>
              <a:rPr lang="en-US" dirty="0"/>
              <a:t>facility provides corporate </a:t>
            </a:r>
            <a:r>
              <a:rPr lang="en-GB" dirty="0" smtClean="0"/>
              <a:t>management</a:t>
            </a:r>
            <a:r>
              <a:rPr lang="en-US" dirty="0" smtClean="0"/>
              <a:t> </a:t>
            </a:r>
            <a:r>
              <a:rPr lang="en-US" dirty="0"/>
              <a:t>principles with open, transparent, professional, reliable and fair sustainability principles</a:t>
            </a:r>
            <a:r>
              <a:rPr lang="en-US" dirty="0" smtClean="0"/>
              <a:t>.</a:t>
            </a:r>
            <a:endParaRPr lang="tr-TR" dirty="0" smtClean="0"/>
          </a:p>
          <a:p>
            <a:pPr marL="0" indent="0">
              <a:buNone/>
            </a:pPr>
            <a:r>
              <a:rPr lang="tr-TR" b="1" dirty="0"/>
              <a:t>INTERNATIONAL MANAGEMENT STANDARDS</a:t>
            </a:r>
            <a:r>
              <a:rPr lang="tr-TR" b="1" dirty="0" smtClean="0"/>
              <a:t>:</a:t>
            </a:r>
            <a:endParaRPr lang="tr-TR" dirty="0"/>
          </a:p>
          <a:p>
            <a:r>
              <a:rPr lang="en-US" dirty="0"/>
              <a:t>In addition to working in compliance with legal regulations, our facility provides services at international standards. The standards applied are as </a:t>
            </a:r>
            <a:r>
              <a:rPr lang="en-US" dirty="0" smtClean="0"/>
              <a:t>follows</a:t>
            </a:r>
            <a:r>
              <a:rPr lang="tr-TR" dirty="0"/>
              <a:t>:</a:t>
            </a:r>
            <a:endParaRPr lang="tr-TR" dirty="0" smtClean="0"/>
          </a:p>
          <a:p>
            <a:r>
              <a:rPr lang="en-US" dirty="0" smtClean="0"/>
              <a:t>Occupational health and safety</a:t>
            </a:r>
            <a:endParaRPr lang="tr-TR" dirty="0"/>
          </a:p>
        </p:txBody>
      </p:sp>
    </p:spTree>
    <p:extLst>
      <p:ext uri="{BB962C8B-B14F-4D97-AF65-F5344CB8AC3E}">
        <p14:creationId xmlns:p14="http://schemas.microsoft.com/office/powerpoint/2010/main" val="43124260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392</TotalTime>
  <Words>1636</Words>
  <Application>Microsoft Office PowerPoint</Application>
  <PresentationFormat>Geniş ekran</PresentationFormat>
  <Paragraphs>158</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Duman</vt:lpstr>
      <vt:lpstr>LUVI CAVE HOTEL SUSTAINABILITY REPORT</vt:lpstr>
      <vt:lpstr>CONTENT </vt:lpstr>
      <vt:lpstr>ABOUT the SUSTAINABILITY REPORT </vt:lpstr>
      <vt:lpstr>MESSAGE of the GENERAL MANAGEMENT</vt:lpstr>
      <vt:lpstr>ABOUT US</vt:lpstr>
      <vt:lpstr>OUR VISION, MISSION AND VALUES </vt:lpstr>
      <vt:lpstr>OUR SUSTAINABILITY ROADMAP  </vt:lpstr>
      <vt:lpstr>OUR APPROACH TO SUSTAINABILITY</vt:lpstr>
      <vt:lpstr>OUR SUSTAINABLE MANAGEMENT PRACTICES </vt:lpstr>
      <vt:lpstr>OUR SUSTAINABLE MANAGEMENT PRACTICES</vt:lpstr>
      <vt:lpstr>COMMUNICATION with STAKEHOLDERS</vt:lpstr>
      <vt:lpstr>OUR SUSTAINABILITY PRACTICES</vt:lpstr>
      <vt:lpstr>PowerPoint Sunusu</vt:lpstr>
      <vt:lpstr>CHEMICAL CONSUMPTION</vt:lpstr>
      <vt:lpstr>SOCIAL RESPONSIBILITIES </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LUVİ CAVE HOTEL SÜRDÜRÜLEBİLİRLİK RAPORU</dc:title>
  <dc:creator>Admin</dc:creator>
  <cp:lastModifiedBy>Lenovo</cp:lastModifiedBy>
  <cp:revision>33</cp:revision>
  <dcterms:created xsi:type="dcterms:W3CDTF">2023-05-22T12:50:23Z</dcterms:created>
  <dcterms:modified xsi:type="dcterms:W3CDTF">2024-07-15T16:47:37Z</dcterms:modified>
</cp:coreProperties>
</file>